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6"/>
  </p:notesMasterIdLst>
  <p:sldIdLst>
    <p:sldId id="506" r:id="rId2"/>
    <p:sldId id="600" r:id="rId3"/>
    <p:sldId id="262" r:id="rId4"/>
    <p:sldId id="601" r:id="rId5"/>
    <p:sldId id="507" r:id="rId6"/>
    <p:sldId id="413" r:id="rId7"/>
    <p:sldId id="545" r:id="rId8"/>
    <p:sldId id="555" r:id="rId9"/>
    <p:sldId id="599" r:id="rId10"/>
    <p:sldId id="556" r:id="rId11"/>
    <p:sldId id="589" r:id="rId12"/>
    <p:sldId id="514" r:id="rId13"/>
    <p:sldId id="584" r:id="rId14"/>
    <p:sldId id="587" r:id="rId15"/>
    <p:sldId id="595" r:id="rId16"/>
    <p:sldId id="558" r:id="rId17"/>
    <p:sldId id="596" r:id="rId18"/>
    <p:sldId id="597" r:id="rId19"/>
    <p:sldId id="598" r:id="rId20"/>
    <p:sldId id="541" r:id="rId21"/>
    <p:sldId id="274" r:id="rId22"/>
    <p:sldId id="269" r:id="rId23"/>
    <p:sldId id="258" r:id="rId24"/>
    <p:sldId id="279" r:id="rId25"/>
    <p:sldId id="562" r:id="rId26"/>
    <p:sldId id="511" r:id="rId27"/>
    <p:sldId id="285" r:id="rId28"/>
    <p:sldId id="590" r:id="rId29"/>
    <p:sldId id="593" r:id="rId30"/>
    <p:sldId id="594" r:id="rId31"/>
    <p:sldId id="563" r:id="rId32"/>
    <p:sldId id="256" r:id="rId33"/>
    <p:sldId id="283" r:id="rId34"/>
    <p:sldId id="551" r:id="rId35"/>
    <p:sldId id="535" r:id="rId36"/>
    <p:sldId id="550" r:id="rId37"/>
    <p:sldId id="287" r:id="rId38"/>
    <p:sldId id="603" r:id="rId39"/>
    <p:sldId id="606" r:id="rId40"/>
    <p:sldId id="607" r:id="rId41"/>
    <p:sldId id="608" r:id="rId42"/>
    <p:sldId id="609" r:id="rId43"/>
    <p:sldId id="610" r:id="rId44"/>
    <p:sldId id="611" r:id="rId45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1" autoAdjust="0"/>
    <p:restoredTop sz="75170" autoAdjust="0"/>
  </p:normalViewPr>
  <p:slideViewPr>
    <p:cSldViewPr snapToGrid="0">
      <p:cViewPr varScale="1">
        <p:scale>
          <a:sx n="94" d="100"/>
          <a:sy n="94" d="100"/>
        </p:scale>
        <p:origin x="1800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let’s think about why, and how, we have to modify the architecture</a:t>
            </a:r>
          </a:p>
          <a:p>
            <a:r>
              <a:rPr lang="en-US" dirty="0"/>
              <a:t>To do that, we’ll think a little bit about the classification problems we’ve considered so far</a:t>
            </a:r>
          </a:p>
          <a:p>
            <a:r>
              <a:rPr lang="en-US" dirty="0"/>
              <a:t>And how that relates to the architecture we’ll need</a:t>
            </a:r>
          </a:p>
          <a:p>
            <a:r>
              <a:rPr lang="en-US" dirty="0"/>
              <a:t>Diabetic retinopathy: binary 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38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the final portions of the retinopathy prediction architecture look like logistic regression</a:t>
            </a:r>
          </a:p>
          <a:p>
            <a:r>
              <a:rPr lang="en-US" dirty="0"/>
              <a:t>The difference is these features. Instead, we have a deep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81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11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want to use Inception v3</a:t>
            </a:r>
          </a:p>
          <a:p>
            <a:r>
              <a:rPr lang="en-US" dirty="0"/>
              <a:t>But there’s a mismatch.</a:t>
            </a:r>
          </a:p>
          <a:p>
            <a:endParaRPr lang="en-US" dirty="0"/>
          </a:p>
          <a:p>
            <a:r>
              <a:rPr lang="en-US" dirty="0"/>
              <a:t>It’s not just that the best parameters might be a little bit different</a:t>
            </a:r>
          </a:p>
          <a:p>
            <a:r>
              <a:rPr lang="en-US" dirty="0"/>
              <a:t>This model generates a different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815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Differences: logit layer: size 1 to size 1000</a:t>
            </a:r>
          </a:p>
          <a:p>
            <a:r>
              <a:rPr lang="en-US" dirty="0"/>
              <a:t>Probability layer: size 1 to size 1000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08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talked about how we convert logits – i.e. log odds – to probabilities.</a:t>
            </a:r>
          </a:p>
          <a:p>
            <a:r>
              <a:rPr lang="en-US" dirty="0"/>
              <a:t>(go through it): log-odds -&gt; odds -&gt; probability</a:t>
            </a:r>
          </a:p>
          <a:p>
            <a:endParaRPr lang="en-US" dirty="0"/>
          </a:p>
          <a:p>
            <a:r>
              <a:rPr lang="en-US" dirty="0" err="1"/>
              <a:t>Softmax</a:t>
            </a:r>
            <a:r>
              <a:rPr lang="en-US" dirty="0"/>
              <a:t> is two steps: first exponentiate</a:t>
            </a:r>
          </a:p>
          <a:p>
            <a:r>
              <a:rPr lang="en-US" dirty="0"/>
              <a:t>Then normalize the vector to sum to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54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skin lesions, the architecture would be a little different yet again…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566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concretely</a:t>
            </a:r>
          </a:p>
          <a:p>
            <a:r>
              <a:rPr lang="en-US" dirty="0"/>
              <a:t>We have a pre-trained Inception v3 model</a:t>
            </a:r>
          </a:p>
          <a:p>
            <a:r>
              <a:rPr lang="en-US" dirty="0"/>
              <a:t>What do we do to it…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8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16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here: we’ll use </a:t>
            </a:r>
            <a:r>
              <a:rPr lang="en-US" dirty="0" err="1"/>
              <a:t>esteva</a:t>
            </a:r>
            <a:r>
              <a:rPr lang="en-US" dirty="0"/>
              <a:t> et al as a jumping off point to look into how we actually get this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76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we’re about halfway done:</a:t>
            </a:r>
          </a:p>
          <a:p>
            <a:endParaRPr lang="en-US" dirty="0"/>
          </a:p>
          <a:p>
            <a:r>
              <a:rPr lang="en-US" dirty="0"/>
              <a:t>We know </a:t>
            </a:r>
            <a:r>
              <a:rPr lang="en-US" i="1" dirty="0"/>
              <a:t>what </a:t>
            </a:r>
            <a:r>
              <a:rPr lang="en-US" i="0" dirty="0"/>
              <a:t>quantity we ought to be minimizing, but we’re not sure how to actually get there.</a:t>
            </a:r>
          </a:p>
          <a:p>
            <a:r>
              <a:rPr lang="en-US" i="0" dirty="0"/>
              <a:t>We need a strategy for finding parameters that actually minimize this value – or at least, a strategy for reducing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B5820E-387F-784E-8D6C-00A02E5BA58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3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~130k images -&gt; they fine-tune all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65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</a:t>
            </a:r>
            <a:r>
              <a:rPr lang="en-US" baseline="0" dirty="0"/>
              <a:t> mention additional details, e.g. learning rate (0.001), decay factor, optimizer, random rotation and flip of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A5620-3FB7-42A5-8E8D-4A9F7CD666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67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-&gt; architecture</a:t>
            </a:r>
          </a:p>
          <a:p>
            <a:endParaRPr lang="en-US" dirty="0"/>
          </a:p>
          <a:p>
            <a:r>
              <a:rPr lang="en-US" dirty="0"/>
              <a:t>CHECKPOINT -&gt;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894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“gold standard” is hard to come by… so they do something that is pretty clever.</a:t>
            </a:r>
          </a:p>
          <a:p>
            <a:r>
              <a:rPr lang="en-US" dirty="0"/>
              <a:t>They’ll use the annotations for training – let’s assume they’re good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8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too far up and we’re identifying dissimilar things</a:t>
            </a:r>
          </a:p>
          <a:p>
            <a:r>
              <a:rPr lang="en-US" dirty="0"/>
              <a:t>Go too far down and we don’t have enough examples</a:t>
            </a:r>
          </a:p>
          <a:p>
            <a:endParaRPr lang="en-US" dirty="0"/>
          </a:p>
          <a:p>
            <a:r>
              <a:rPr lang="en-US" dirty="0"/>
              <a:t>Broader issue here – what’s the right level of prediction?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8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also have similar appearance</a:t>
            </a:r>
          </a:p>
          <a:p>
            <a:r>
              <a:rPr lang="en-US" dirty="0"/>
              <a:t>Note that appearance is not the same as the taxonomy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113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evaluation still takes place at the benign / malignant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05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CNN is tested against at least 21 dermatologists at keratinocyte carcinoma and melanoma recognition. For each test, previously unseen, biopsy-proven images of lesions are displayed, and dermatologists are asked if they would: biopsy/treat the lesion or reassure the patient.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Melanocytic test: 33 malignant melanomas and 97 benign nevi. A second melanocytic test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dermoscopic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 is displayed for comparison: 71 malignant and 40 benign.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A5620-3FB7-42A5-8E8D-4A9F7CD6668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876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 of the day there are two competing perspectives.</a:t>
            </a:r>
          </a:p>
          <a:p>
            <a:endParaRPr lang="en-US" dirty="0"/>
          </a:p>
          <a:p>
            <a:r>
              <a:rPr lang="en-US" dirty="0"/>
              <a:t>Those that think we must fully understand how these tools work to trust them</a:t>
            </a:r>
          </a:p>
          <a:p>
            <a:r>
              <a:rPr lang="en-US" dirty="0"/>
              <a:t>And those who think that we just need to know that they DO work.</a:t>
            </a:r>
          </a:p>
          <a:p>
            <a:endParaRPr lang="en-US" dirty="0"/>
          </a:p>
          <a:p>
            <a:r>
              <a:rPr lang="en-US" dirty="0"/>
              <a:t>But that means rigorously and repeatedly validating them, in a variety of settings – health systems, patient populations, other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5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compare this task to mortality prediction based on ICU variables.</a:t>
            </a:r>
          </a:p>
          <a:p>
            <a:r>
              <a:rPr lang="en-US" dirty="0"/>
              <a:t>ICU variables – risk depends directly on these variables</a:t>
            </a:r>
          </a:p>
          <a:p>
            <a:endParaRPr lang="en-US" dirty="0"/>
          </a:p>
          <a:p>
            <a:r>
              <a:rPr lang="en-US" dirty="0"/>
              <a:t>What does healthy vs unhealthy retina depend on?</a:t>
            </a:r>
          </a:p>
          <a:p>
            <a:r>
              <a:rPr lang="en-US" dirty="0"/>
              <a:t>Well, probably on whether we see hemorrhages, proliferation</a:t>
            </a:r>
          </a:p>
          <a:p>
            <a:endParaRPr lang="en-US" dirty="0"/>
          </a:p>
          <a:p>
            <a:r>
              <a:rPr lang="en-US" dirty="0"/>
              <a:t>But what’s a hemorrhage – the computer doesn’t have an indicator for hemorrhage</a:t>
            </a:r>
          </a:p>
          <a:p>
            <a:r>
              <a:rPr lang="en-US" dirty="0"/>
              <a:t>We’ll it’s a…</a:t>
            </a:r>
          </a:p>
          <a:p>
            <a:endParaRPr lang="en-US" dirty="0"/>
          </a:p>
          <a:p>
            <a:r>
              <a:rPr lang="en-US" dirty="0"/>
              <a:t>So, to understand these complex features of images – like hemorrhage and proliferation</a:t>
            </a:r>
          </a:p>
          <a:p>
            <a:r>
              <a:rPr lang="en-US" dirty="0"/>
              <a:t>The model has to build its understanding of those things on top of simple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72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to know what it’s doing, or I can’t trust 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59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 no idea what PSA is or how it’s measured… do you?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55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A5620-3FB7-42A5-8E8D-4A9F7CD6668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55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the CNN does. A hierarchy of understanding.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Great paper</a:t>
            </a:r>
          </a:p>
          <a:p>
            <a:pPr marL="228600" indent="-228600">
              <a:buAutoNum type="arabicParenR"/>
            </a:pPr>
            <a:r>
              <a:rPr lang="en-US" dirty="0"/>
              <a:t>Brings lots of important issues into focus</a:t>
            </a:r>
          </a:p>
          <a:p>
            <a:pPr marL="228600" indent="-228600">
              <a:buAutoNum type="arabicParenR"/>
            </a:pPr>
            <a:r>
              <a:rPr lang="en-US" dirty="0"/>
              <a:t>Will address some of the questions I saw from the survey.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8560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Start with the most important and fundamental question here: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How do we adapt a pre-trained model to a new task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And why would we do that??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To reorient you, we’re almost always talking classification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We’ll look at some other medically relevant tasks next time.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Output is distribution over output classes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some images match multiple labels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Training data: whole-image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377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Take an existing model – Inception v3</a:t>
            </a:r>
          </a:p>
          <a:p>
            <a:pPr marL="171450" indent="-171450">
              <a:buFontTx/>
              <a:buChar char="-"/>
            </a:pPr>
            <a:r>
              <a:rPr lang="en-US" dirty="0"/>
              <a:t>Picture of lily goes in</a:t>
            </a:r>
          </a:p>
          <a:p>
            <a:pPr marL="171450" indent="-171450">
              <a:buFontTx/>
              <a:buChar char="-"/>
            </a:pPr>
            <a:r>
              <a:rPr lang="en-US" dirty="0"/>
              <a:t>A bunch of shit in the middle</a:t>
            </a:r>
          </a:p>
          <a:p>
            <a:pPr marL="171450" indent="-171450">
              <a:buFontTx/>
              <a:buChar char="-"/>
            </a:pPr>
            <a:r>
              <a:rPr lang="en-US" dirty="0"/>
              <a:t>’lily’ prediction comes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156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First, WHY are we doing this?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Good idea to reuse our filters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Lots of things we’ve discovered in these architectures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So here, we’re doing the same thing – not only are we taking the model structure, i.e. the architecture, but also the trained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16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WHY is this a good idea?</a:t>
            </a:r>
          </a:p>
          <a:p>
            <a:r>
              <a:rPr lang="en-US" dirty="0"/>
              <a:t>It goes back to the hierarchy…</a:t>
            </a:r>
          </a:p>
          <a:p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And look, if we HAVE a million medical images, then we can probably just train from scratch on those images</a:t>
            </a:r>
          </a:p>
          <a:p>
            <a:pPr marL="0" indent="0">
              <a:buFontTx/>
              <a:buNone/>
            </a:pPr>
            <a:r>
              <a:rPr lang="en-US" dirty="0"/>
              <a:t>let it learn a new, effective hierarchy from the ground up</a:t>
            </a:r>
          </a:p>
          <a:p>
            <a:pPr marL="0" indent="0">
              <a:buFontTx/>
              <a:buNone/>
            </a:pPr>
            <a:r>
              <a:rPr lang="en-US" dirty="0"/>
              <a:t>More often, we just don’t have the volume, so instead we want to take an existing model and tweak it – we say “fine-tune” it -- to the new problem</a:t>
            </a:r>
          </a:p>
          <a:p>
            <a:endParaRPr lang="en-US" dirty="0"/>
          </a:p>
          <a:p>
            <a:r>
              <a:rPr lang="en-US" dirty="0"/>
              <a:t>We’ll come back to the why – for now let’s focus more on </a:t>
            </a:r>
            <a:r>
              <a:rPr lang="en-US" i="1" dirty="0"/>
              <a:t>how</a:t>
            </a:r>
            <a:r>
              <a:rPr lang="en-US" i="0" dirty="0"/>
              <a:t> we do it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Describe each very briefly</a:t>
            </a:r>
          </a:p>
          <a:p>
            <a:r>
              <a:rPr lang="en-US" dirty="0"/>
              <a:t>We’ll talk about each, in turn.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2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8343-DD58-ED44-BBF7-C1911121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47FF-7228-9D4E-A877-E135868E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927A0-9D7B-E144-9EF6-99AB0DC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92D4-BEA0-6D42-AE95-FCEA859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0D03-F261-8744-99E4-D82D5B9F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EEEC-E7A1-8E46-9266-D2A599B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75F6-D327-CE43-B971-A419B6D6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B074-0F21-0F44-9263-16CC33E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B023-1A0B-3547-AD64-1466F1E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7E93-CEDA-8448-9ABB-2699735B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7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78466-759E-CC4C-9885-80C88E23A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45A9-81B3-A34F-80C4-F7AEBE88F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F236-1443-E14C-89FB-F8417A8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8E2B-7683-FD42-8CF8-21A3A6B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21F95-EDB6-CB4D-8BAE-102280CB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8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517B-9B78-0841-B578-AB750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6C1E-7919-6144-9D7A-D28414B0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4E5D-9111-FA4E-9FAE-D69A44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A9-16A2-D14F-A33B-78F7322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4F52-D21F-794C-96BF-35ACD7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94C-3B40-864A-8CC4-2984668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F653D-1380-CD42-8F98-0696A12E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DC2A-9D03-194A-9FF6-A3F33D8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5F-6C7E-3B4F-B423-9AF1E04F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34E4-C8FD-1542-B1C8-DB220F04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1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52C3-E32B-284D-BFEC-E6D0AB24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35AD-4689-934B-90AA-BADEEE39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7A91-C4B2-8A4B-93A5-75E97479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9E2F-74DC-404E-B35A-D7521948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032A-DB26-BD4A-8CF5-99DE499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411CC-9060-7A4F-BDD9-ED1CF5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9FC-65EB-9F4D-A683-2157EA79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D44F-95DB-A848-8892-72B3AA7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2C79-4037-AD4C-A939-B23FA1743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C2A90-F9E1-0E4A-B3D9-2B6E1456F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6C7F6-213C-784A-A810-0DC15ECE2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0E68-20FD-1543-8E79-1555DA77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5922-D590-734A-88F2-9F751E7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02DB-867F-9B44-ADF6-7F318473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8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02CE-A117-3540-A081-74F3544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1B5DC-8CAD-9B4B-9FC4-97A66F6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AA2C7-BA08-6E44-838C-EB7853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1F8D3-AAF1-7449-A983-C14BB99D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2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E2ACC-E072-A948-84F4-F01F1D23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909E-EA1F-9F40-B919-0FC0FEC5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05F-8453-604C-AD64-37199E0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277D-20BF-824E-9DEB-6B23085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F6F0-67D2-734A-98C4-64D1E5F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95F1D-8F94-9448-871E-8BA22D84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3637-AAE0-C941-9219-3F82F6D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B0AB-23DA-854E-8BC1-08F629F5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7317-B55C-4946-86D9-BA17DCA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6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918-7E7D-3A4C-974E-4D982625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776AC-44CA-A246-B25A-01A590F69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FBEA-A250-9449-B5A6-452B022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CE5E4-02C6-F849-BF5A-5C9599CF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EBDBD-995C-EF41-9082-5EABC17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22CA0-9C60-884D-ABE7-8768581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B2CE3-E49E-214A-BA34-64EC7DD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C094-21FD-E74A-9EDB-12B55C52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48AC-70CD-9545-870F-ADDC8F4A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C57A-61FE-6142-A5A5-4D3CD7D6511B}" type="datetimeFigureOut">
              <a:rPr lang="en-US" smtClean="0"/>
              <a:t>10/5/21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728FF-9058-CA47-B8D0-D66D2E67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ED8A-326F-A142-8D11-2EB84CFF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1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emf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40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Medical Image Analysis</a:t>
            </a:r>
            <a:br>
              <a:rPr lang="en-US" dirty="0"/>
            </a:br>
            <a:r>
              <a:rPr lang="en-US" dirty="0"/>
              <a:t>with CNNs</a:t>
            </a:r>
            <a:br>
              <a:rPr lang="en-US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276881"/>
            <a:ext cx="6137564" cy="165576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8EF3E2-6847-284D-BB65-B88C3B672924}"/>
              </a:ext>
            </a:extLst>
          </p:cNvPr>
          <p:cNvCxnSpPr/>
          <p:nvPr/>
        </p:nvCxnSpPr>
        <p:spPr>
          <a:xfrm flipV="1">
            <a:off x="5818699" y="4134807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1F2B51-84A1-7D43-8BDD-217DB02F9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621012"/>
              </p:ext>
            </p:extLst>
          </p:nvPr>
        </p:nvGraphicFramePr>
        <p:xfrm>
          <a:off x="8587130" y="3540447"/>
          <a:ext cx="210573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Diabetic retinopathy?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(Yes/No)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F28F7B2-7888-DE45-9651-00594A1C4944}"/>
              </a:ext>
            </a:extLst>
          </p:cNvPr>
          <p:cNvSpPr txBox="1">
            <a:spLocks/>
          </p:cNvSpPr>
          <p:nvPr/>
        </p:nvSpPr>
        <p:spPr>
          <a:xfrm>
            <a:off x="0" y="146960"/>
            <a:ext cx="12192000" cy="151855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Classifier Output: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Two-Class (e.g. Yes/No)</a:t>
            </a:r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20B32026-2929-8F4C-A4E5-CB1DB1F6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60" y="2462777"/>
            <a:ext cx="4267739" cy="334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47D4CF-E2BB-A940-8D5B-F8C3AD912E53}"/>
              </a:ext>
            </a:extLst>
          </p:cNvPr>
          <p:cNvSpPr txBox="1"/>
          <p:nvPr/>
        </p:nvSpPr>
        <p:spPr>
          <a:xfrm>
            <a:off x="9446388" y="5950445"/>
            <a:ext cx="249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Gulshan</a:t>
            </a:r>
            <a:r>
              <a:rPr lang="en-US" sz="1600" dirty="0"/>
              <a:t> et al. </a:t>
            </a:r>
            <a:r>
              <a:rPr lang="en-US" sz="1600" i="1" dirty="0"/>
              <a:t>JAMA </a:t>
            </a:r>
            <a:r>
              <a:rPr lang="en-US" sz="1600" dirty="0"/>
              <a:t>(2016)</a:t>
            </a:r>
          </a:p>
        </p:txBody>
      </p:sp>
    </p:spTree>
    <p:extLst>
      <p:ext uri="{BB962C8B-B14F-4D97-AF65-F5344CB8AC3E}">
        <p14:creationId xmlns:p14="http://schemas.microsoft.com/office/powerpoint/2010/main" val="284714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Two-Class Predictions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3A1C08-7264-534B-BF7D-B870FCECD83D}"/>
              </a:ext>
            </a:extLst>
          </p:cNvPr>
          <p:cNvCxnSpPr>
            <a:cxnSpLocks/>
          </p:cNvCxnSpPr>
          <p:nvPr/>
        </p:nvCxnSpPr>
        <p:spPr>
          <a:xfrm flipV="1">
            <a:off x="2269174" y="3775300"/>
            <a:ext cx="62178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</p:cNvCxnSpPr>
          <p:nvPr/>
        </p:nvCxnSpPr>
        <p:spPr>
          <a:xfrm flipH="1" flipV="1">
            <a:off x="2890957" y="3775300"/>
            <a:ext cx="1557748" cy="1496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DE7A53-058C-B347-BC25-AB052A7D272E}"/>
              </a:ext>
            </a:extLst>
          </p:cNvPr>
          <p:cNvCxnSpPr>
            <a:cxnSpLocks/>
          </p:cNvCxnSpPr>
          <p:nvPr/>
        </p:nvCxnSpPr>
        <p:spPr>
          <a:xfrm flipV="1">
            <a:off x="1425662" y="3775300"/>
            <a:ext cx="1465295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4049EAA-17DF-7E42-A394-6984E48ED682}"/>
              </a:ext>
            </a:extLst>
          </p:cNvPr>
          <p:cNvCxnSpPr>
            <a:cxnSpLocks/>
          </p:cNvCxnSpPr>
          <p:nvPr/>
        </p:nvCxnSpPr>
        <p:spPr>
          <a:xfrm flipV="1">
            <a:off x="1843289" y="3775300"/>
            <a:ext cx="1047668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8AE069-5836-464E-9C93-A719A0595B13}"/>
              </a:ext>
            </a:extLst>
          </p:cNvPr>
          <p:cNvCxnSpPr>
            <a:cxnSpLocks/>
          </p:cNvCxnSpPr>
          <p:nvPr/>
        </p:nvCxnSpPr>
        <p:spPr>
          <a:xfrm flipV="1">
            <a:off x="2732637" y="3775300"/>
            <a:ext cx="158320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75" y="5271456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609600" y="5200022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4724276" y="5185834"/>
            <a:ext cx="66239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AD43C3-5611-4743-9BA6-50F550926F4D}"/>
              </a:ext>
            </a:extLst>
          </p:cNvPr>
          <p:cNvCxnSpPr>
            <a:cxnSpLocks/>
          </p:cNvCxnSpPr>
          <p:nvPr/>
        </p:nvCxnSpPr>
        <p:spPr>
          <a:xfrm flipH="1" flipV="1">
            <a:off x="2890957" y="3775300"/>
            <a:ext cx="246687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BE6C33-E740-FC40-A977-E150AA9A4605}"/>
              </a:ext>
            </a:extLst>
          </p:cNvPr>
          <p:cNvCxnSpPr>
            <a:cxnSpLocks/>
          </p:cNvCxnSpPr>
          <p:nvPr/>
        </p:nvCxnSpPr>
        <p:spPr>
          <a:xfrm flipH="1" flipV="1">
            <a:off x="2890957" y="3775300"/>
            <a:ext cx="69802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0EA6B8-77A2-EA4B-B703-C5ED9D5382E8}"/>
              </a:ext>
            </a:extLst>
          </p:cNvPr>
          <p:cNvCxnSpPr>
            <a:cxnSpLocks/>
          </p:cNvCxnSpPr>
          <p:nvPr/>
        </p:nvCxnSpPr>
        <p:spPr>
          <a:xfrm flipH="1" flipV="1">
            <a:off x="2890957" y="3775300"/>
            <a:ext cx="108011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38B7CFD-346D-414D-A4AC-DF1E1B8836E9}"/>
              </a:ext>
            </a:extLst>
          </p:cNvPr>
          <p:cNvSpPr txBox="1"/>
          <p:nvPr/>
        </p:nvSpPr>
        <p:spPr>
          <a:xfrm>
            <a:off x="1572689" y="4094935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E7216C-07F4-D446-B563-C5713BD860F6}"/>
              </a:ext>
            </a:extLst>
          </p:cNvPr>
          <p:cNvSpPr txBox="1"/>
          <p:nvPr/>
        </p:nvSpPr>
        <p:spPr>
          <a:xfrm>
            <a:off x="3753050" y="4094935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8FE3AF9D-0034-BB48-8D80-5EEF7924A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49576"/>
              </p:ext>
            </p:extLst>
          </p:nvPr>
        </p:nvGraphicFramePr>
        <p:xfrm>
          <a:off x="2670777" y="3443851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DCE73603-7DAB-214C-9191-92C8419239D0}"/>
              </a:ext>
            </a:extLst>
          </p:cNvPr>
          <p:cNvSpPr txBox="1"/>
          <p:nvPr/>
        </p:nvSpPr>
        <p:spPr>
          <a:xfrm>
            <a:off x="3132142" y="3380553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9A3DC97-6FD7-3D44-A8F4-972C07178FC6}"/>
                  </a:ext>
                </a:extLst>
              </p:cNvPr>
              <p:cNvSpPr/>
              <p:nvPr/>
            </p:nvSpPr>
            <p:spPr>
              <a:xfrm>
                <a:off x="2666341" y="2678934"/>
                <a:ext cx="470357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32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9A3DC97-6FD7-3D44-A8F4-972C0717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41" y="2678934"/>
                <a:ext cx="470357" cy="459473"/>
              </a:xfrm>
              <a:prstGeom prst="ellipse">
                <a:avLst/>
              </a:prstGeom>
              <a:blipFill>
                <a:blip r:embed="rId4"/>
                <a:stretch>
                  <a:fillRect l="-32500" t="-769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2901520" y="3138407"/>
            <a:ext cx="0" cy="305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8FE3AF9D-0034-BB48-8D80-5EEF7924A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57290"/>
              </p:ext>
            </p:extLst>
          </p:nvPr>
        </p:nvGraphicFramePr>
        <p:xfrm>
          <a:off x="2670777" y="1955143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  <a:stCxn id="72" idx="0"/>
            <a:endCxn id="74" idx="2"/>
          </p:cNvCxnSpPr>
          <p:nvPr/>
        </p:nvCxnSpPr>
        <p:spPr>
          <a:xfrm flipV="1">
            <a:off x="2901520" y="2414616"/>
            <a:ext cx="0" cy="26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3106155" y="191795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5" y="191795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769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/>
              <p:nvPr/>
            </p:nvSpPr>
            <p:spPr>
              <a:xfrm>
                <a:off x="6456697" y="3199399"/>
                <a:ext cx="4707404" cy="723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697" y="3199399"/>
                <a:ext cx="4707404" cy="723340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DD5459-198E-D54E-BAE1-DF9C3A863C43}"/>
                  </a:ext>
                </a:extLst>
              </p:cNvPr>
              <p:cNvSpPr txBox="1"/>
              <p:nvPr/>
            </p:nvSpPr>
            <p:spPr>
              <a:xfrm>
                <a:off x="6673502" y="5063638"/>
                <a:ext cx="37017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 logistic regression,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</a:t>
                </a:r>
              </a:p>
              <a:p>
                <a:r>
                  <a:rPr lang="en-US" sz="2400" dirty="0"/>
                  <a:t>vector of predictor variables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DD5459-198E-D54E-BAE1-DF9C3A86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502" y="5063638"/>
                <a:ext cx="3701719" cy="830997"/>
              </a:xfrm>
              <a:prstGeom prst="rect">
                <a:avLst/>
              </a:prstGeom>
              <a:blipFill>
                <a:blip r:embed="rId7"/>
                <a:stretch>
                  <a:fillRect l="-2389" t="-3030" r="-136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344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54"/>
            <a:ext cx="10972800" cy="1143000"/>
          </a:xfrm>
        </p:spPr>
        <p:txBody>
          <a:bodyPr/>
          <a:lstStyle/>
          <a:p>
            <a:r>
              <a:rPr lang="en-US" dirty="0"/>
              <a:t>Two-Class Predictions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3A1C08-7264-534B-BF7D-B870FCECD83D}"/>
              </a:ext>
            </a:extLst>
          </p:cNvPr>
          <p:cNvCxnSpPr>
            <a:cxnSpLocks/>
          </p:cNvCxnSpPr>
          <p:nvPr/>
        </p:nvCxnSpPr>
        <p:spPr>
          <a:xfrm flipV="1">
            <a:off x="2611329" y="3174661"/>
            <a:ext cx="62178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</p:cNvCxnSpPr>
          <p:nvPr/>
        </p:nvCxnSpPr>
        <p:spPr>
          <a:xfrm flipH="1" flipV="1">
            <a:off x="3233112" y="3174661"/>
            <a:ext cx="1557748" cy="1496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DE7A53-058C-B347-BC25-AB052A7D272E}"/>
              </a:ext>
            </a:extLst>
          </p:cNvPr>
          <p:cNvCxnSpPr>
            <a:cxnSpLocks/>
          </p:cNvCxnSpPr>
          <p:nvPr/>
        </p:nvCxnSpPr>
        <p:spPr>
          <a:xfrm flipV="1">
            <a:off x="1767817" y="3174661"/>
            <a:ext cx="1465295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4049EAA-17DF-7E42-A394-6984E48ED682}"/>
              </a:ext>
            </a:extLst>
          </p:cNvPr>
          <p:cNvCxnSpPr>
            <a:cxnSpLocks/>
          </p:cNvCxnSpPr>
          <p:nvPr/>
        </p:nvCxnSpPr>
        <p:spPr>
          <a:xfrm flipV="1">
            <a:off x="2185444" y="3174661"/>
            <a:ext cx="1047668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8AE069-5836-464E-9C93-A719A0595B13}"/>
              </a:ext>
            </a:extLst>
          </p:cNvPr>
          <p:cNvCxnSpPr>
            <a:cxnSpLocks/>
          </p:cNvCxnSpPr>
          <p:nvPr/>
        </p:nvCxnSpPr>
        <p:spPr>
          <a:xfrm flipV="1">
            <a:off x="3074792" y="3174661"/>
            <a:ext cx="158320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30" y="4670817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792976" y="4599383"/>
            <a:ext cx="70225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5066431" y="4585195"/>
            <a:ext cx="81750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AD43C3-5611-4743-9BA6-50F550926F4D}"/>
              </a:ext>
            </a:extLst>
          </p:cNvPr>
          <p:cNvCxnSpPr>
            <a:cxnSpLocks/>
          </p:cNvCxnSpPr>
          <p:nvPr/>
        </p:nvCxnSpPr>
        <p:spPr>
          <a:xfrm flipH="1" flipV="1">
            <a:off x="3233112" y="3174661"/>
            <a:ext cx="246687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BE6C33-E740-FC40-A977-E150AA9A4605}"/>
              </a:ext>
            </a:extLst>
          </p:cNvPr>
          <p:cNvCxnSpPr>
            <a:cxnSpLocks/>
          </p:cNvCxnSpPr>
          <p:nvPr/>
        </p:nvCxnSpPr>
        <p:spPr>
          <a:xfrm flipH="1" flipV="1">
            <a:off x="3233112" y="3174661"/>
            <a:ext cx="69802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0EA6B8-77A2-EA4B-B703-C5ED9D5382E8}"/>
              </a:ext>
            </a:extLst>
          </p:cNvPr>
          <p:cNvCxnSpPr>
            <a:cxnSpLocks/>
          </p:cNvCxnSpPr>
          <p:nvPr/>
        </p:nvCxnSpPr>
        <p:spPr>
          <a:xfrm flipH="1" flipV="1">
            <a:off x="3233112" y="3174661"/>
            <a:ext cx="108011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38B7CFD-346D-414D-A4AC-DF1E1B8836E9}"/>
              </a:ext>
            </a:extLst>
          </p:cNvPr>
          <p:cNvSpPr txBox="1"/>
          <p:nvPr/>
        </p:nvSpPr>
        <p:spPr>
          <a:xfrm>
            <a:off x="1914844" y="3494296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E7216C-07F4-D446-B563-C5713BD860F6}"/>
              </a:ext>
            </a:extLst>
          </p:cNvPr>
          <p:cNvSpPr txBox="1"/>
          <p:nvPr/>
        </p:nvSpPr>
        <p:spPr>
          <a:xfrm>
            <a:off x="4095205" y="3494296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8FE3AF9D-0034-BB48-8D80-5EEF7924A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86459"/>
              </p:ext>
            </p:extLst>
          </p:nvPr>
        </p:nvGraphicFramePr>
        <p:xfrm>
          <a:off x="3012932" y="2843212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DCE73603-7DAB-214C-9191-92C8419239D0}"/>
              </a:ext>
            </a:extLst>
          </p:cNvPr>
          <p:cNvSpPr txBox="1"/>
          <p:nvPr/>
        </p:nvSpPr>
        <p:spPr>
          <a:xfrm>
            <a:off x="3474297" y="2779914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9A3DC97-6FD7-3D44-A8F4-972C07178FC6}"/>
                  </a:ext>
                </a:extLst>
              </p:cNvPr>
              <p:cNvSpPr/>
              <p:nvPr/>
            </p:nvSpPr>
            <p:spPr>
              <a:xfrm>
                <a:off x="3008496" y="2078295"/>
                <a:ext cx="470357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32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9A3DC97-6FD7-3D44-A8F4-972C0717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496" y="2078295"/>
                <a:ext cx="470357" cy="459473"/>
              </a:xfrm>
              <a:prstGeom prst="ellipse">
                <a:avLst/>
              </a:prstGeom>
              <a:blipFill>
                <a:blip r:embed="rId4"/>
                <a:stretch>
                  <a:fillRect l="-32500" t="-769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3243675" y="2537768"/>
            <a:ext cx="0" cy="305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8FE3AF9D-0034-BB48-8D80-5EEF7924A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519597"/>
              </p:ext>
            </p:extLst>
          </p:nvPr>
        </p:nvGraphicFramePr>
        <p:xfrm>
          <a:off x="3012932" y="1354504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  <a:stCxn id="72" idx="0"/>
            <a:endCxn id="74" idx="2"/>
          </p:cNvCxnSpPr>
          <p:nvPr/>
        </p:nvCxnSpPr>
        <p:spPr>
          <a:xfrm flipV="1">
            <a:off x="3243675" y="1813977"/>
            <a:ext cx="0" cy="26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3448310" y="1317320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310" y="1317320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769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/>
              <p:nvPr/>
            </p:nvSpPr>
            <p:spPr>
              <a:xfrm>
                <a:off x="6456697" y="3199399"/>
                <a:ext cx="4707404" cy="723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697" y="3199399"/>
                <a:ext cx="4707404" cy="723340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DD5459-198E-D54E-BAE1-DF9C3A863C43}"/>
                  </a:ext>
                </a:extLst>
              </p:cNvPr>
              <p:cNvSpPr txBox="1"/>
              <p:nvPr/>
            </p:nvSpPr>
            <p:spPr>
              <a:xfrm>
                <a:off x="6612089" y="4970763"/>
                <a:ext cx="563936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When identifying diabetic retinopathy, </a:t>
                </a:r>
              </a:p>
              <a:p>
                <a:r>
                  <a:rPr lang="en-US" sz="2400" dirty="0"/>
                  <a:t>consider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,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DD5459-198E-D54E-BAE1-DF9C3A86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089" y="4970763"/>
                <a:ext cx="5639364" cy="1200329"/>
              </a:xfrm>
              <a:prstGeom prst="rect">
                <a:avLst/>
              </a:prstGeom>
              <a:blipFill>
                <a:blip r:embed="rId7"/>
                <a:stretch>
                  <a:fillRect l="-1573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A59307-78F4-3244-A87D-B1D1E0D2C693}"/>
              </a:ext>
            </a:extLst>
          </p:cNvPr>
          <p:cNvCxnSpPr>
            <a:cxnSpLocks/>
          </p:cNvCxnSpPr>
          <p:nvPr/>
        </p:nvCxnSpPr>
        <p:spPr>
          <a:xfrm flipH="1" flipV="1">
            <a:off x="5041379" y="5099610"/>
            <a:ext cx="934338" cy="662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7F11AA3-588F-704C-96CF-6B7327DB761B}"/>
              </a:ext>
            </a:extLst>
          </p:cNvPr>
          <p:cNvSpPr/>
          <p:nvPr/>
        </p:nvSpPr>
        <p:spPr>
          <a:xfrm>
            <a:off x="497292" y="5556108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14705A-4C98-DF41-BAE2-1E6F91B8F407}"/>
              </a:ext>
            </a:extLst>
          </p:cNvPr>
          <p:cNvCxnSpPr>
            <a:cxnSpLocks/>
          </p:cNvCxnSpPr>
          <p:nvPr/>
        </p:nvCxnSpPr>
        <p:spPr>
          <a:xfrm flipV="1">
            <a:off x="586793" y="5099610"/>
            <a:ext cx="967604" cy="698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15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8EF3E2-6847-284D-BB65-B88C3B672924}"/>
              </a:ext>
            </a:extLst>
          </p:cNvPr>
          <p:cNvCxnSpPr/>
          <p:nvPr/>
        </p:nvCxnSpPr>
        <p:spPr>
          <a:xfrm flipV="1">
            <a:off x="5278371" y="4093242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1F2B51-84A1-7D43-8BDD-217DB02F9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24692"/>
              </p:ext>
            </p:extLst>
          </p:nvPr>
        </p:nvGraphicFramePr>
        <p:xfrm>
          <a:off x="8046802" y="3724512"/>
          <a:ext cx="2105739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Image Label?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(1000 classes)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8BBB87C-F1CE-594D-9B71-878534D4260F}"/>
              </a:ext>
            </a:extLst>
          </p:cNvPr>
          <p:cNvSpPr txBox="1">
            <a:spLocks/>
          </p:cNvSpPr>
          <p:nvPr/>
        </p:nvSpPr>
        <p:spPr>
          <a:xfrm>
            <a:off x="0" y="146960"/>
            <a:ext cx="12192000" cy="151855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Classifier Output: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Multi-Class (</a:t>
            </a:r>
            <a:r>
              <a:rPr lang="en-US" sz="4800" dirty="0"/>
              <a:t>ImageNet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6" descr="Image result for lily">
            <a:extLst>
              <a:ext uri="{FF2B5EF4-FFF2-40B4-BE49-F238E27FC236}">
                <a16:creationId xmlns:a16="http://schemas.microsoft.com/office/drawing/2014/main" id="{FC2EED87-A61B-834A-8CBE-A10F5256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4" y="2617838"/>
            <a:ext cx="2950807" cy="29508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01599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Multi-Class Predictions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blipFill>
                <a:blip r:embed="rId4"/>
                <a:stretch>
                  <a:fillRect l="-5128" r="-1282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01085B2-EB13-C34A-B959-CD7E5A0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1375482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/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5128" r="-230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0B622D-D422-F249-A5AA-8309840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3087791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/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blipFill>
                <a:blip r:embed="rId6"/>
                <a:stretch>
                  <a:fillRect r="-123077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/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blipFill>
                <a:blip r:embed="rId7"/>
                <a:stretch>
                  <a:fillRect r="-1794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20E65-9BF4-DF4A-9FE0-0B50D738EDD7}"/>
              </a:ext>
            </a:extLst>
          </p:cNvPr>
          <p:cNvCxnSpPr>
            <a:cxnSpLocks/>
          </p:cNvCxnSpPr>
          <p:nvPr/>
        </p:nvCxnSpPr>
        <p:spPr>
          <a:xfrm flipV="1">
            <a:off x="1445557" y="3561230"/>
            <a:ext cx="651169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4AC1B-9E2D-1245-B7BA-2E8FFAABB649}"/>
              </a:ext>
            </a:extLst>
          </p:cNvPr>
          <p:cNvCxnSpPr>
            <a:cxnSpLocks/>
          </p:cNvCxnSpPr>
          <p:nvPr/>
        </p:nvCxnSpPr>
        <p:spPr>
          <a:xfrm flipH="1" flipV="1">
            <a:off x="5580267" y="3561230"/>
            <a:ext cx="688487" cy="124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BF8AC-6748-1243-A92A-F45107AA3FF1}"/>
              </a:ext>
            </a:extLst>
          </p:cNvPr>
          <p:cNvCxnSpPr>
            <a:cxnSpLocks/>
          </p:cNvCxnSpPr>
          <p:nvPr/>
        </p:nvCxnSpPr>
        <p:spPr>
          <a:xfrm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F78E3F-F50A-F14F-989A-70266DDCAFFF}"/>
              </a:ext>
            </a:extLst>
          </p:cNvPr>
          <p:cNvCxnSpPr>
            <a:cxnSpLocks/>
          </p:cNvCxnSpPr>
          <p:nvPr/>
        </p:nvCxnSpPr>
        <p:spPr>
          <a:xfrm flipH="1"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25036-B7B2-5943-A4E2-F9A3A5D458DB}"/>
              </a:ext>
            </a:extLst>
          </p:cNvPr>
          <p:cNvCxnSpPr>
            <a:cxnSpLocks/>
          </p:cNvCxnSpPr>
          <p:nvPr/>
        </p:nvCxnSpPr>
        <p:spPr>
          <a:xfrm flipV="1">
            <a:off x="2769079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6363E-1454-2F4E-ACCC-CB11AC86D04A}"/>
              </a:ext>
            </a:extLst>
          </p:cNvPr>
          <p:cNvCxnSpPr>
            <a:cxnSpLocks/>
          </p:cNvCxnSpPr>
          <p:nvPr/>
        </p:nvCxnSpPr>
        <p:spPr>
          <a:xfrm flipV="1">
            <a:off x="2311879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501B4-8937-7E4A-9480-2A86823B2818}"/>
              </a:ext>
            </a:extLst>
          </p:cNvPr>
          <p:cNvCxnSpPr>
            <a:cxnSpLocks/>
          </p:cNvCxnSpPr>
          <p:nvPr/>
        </p:nvCxnSpPr>
        <p:spPr>
          <a:xfrm flipV="1">
            <a:off x="3199385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47467-F4AF-CF41-81DA-83589BF45431}"/>
              </a:ext>
            </a:extLst>
          </p:cNvPr>
          <p:cNvCxnSpPr>
            <a:cxnSpLocks/>
          </p:cNvCxnSpPr>
          <p:nvPr/>
        </p:nvCxnSpPr>
        <p:spPr>
          <a:xfrm flipV="1">
            <a:off x="3602797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946F2-1995-024D-A1ED-BDC18B7CF838}"/>
              </a:ext>
            </a:extLst>
          </p:cNvPr>
          <p:cNvCxnSpPr>
            <a:cxnSpLocks/>
          </p:cNvCxnSpPr>
          <p:nvPr/>
        </p:nvCxnSpPr>
        <p:spPr>
          <a:xfrm flipV="1">
            <a:off x="4042068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FA2244-DCE0-2D42-ACC8-128F3B5A27AA}"/>
              </a:ext>
            </a:extLst>
          </p:cNvPr>
          <p:cNvCxnSpPr>
            <a:cxnSpLocks/>
          </p:cNvCxnSpPr>
          <p:nvPr/>
        </p:nvCxnSpPr>
        <p:spPr>
          <a:xfrm flipV="1">
            <a:off x="4463408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610DA-166B-514D-9BDF-5407808F654D}"/>
              </a:ext>
            </a:extLst>
          </p:cNvPr>
          <p:cNvCxnSpPr>
            <a:cxnSpLocks/>
          </p:cNvCxnSpPr>
          <p:nvPr/>
        </p:nvCxnSpPr>
        <p:spPr>
          <a:xfrm flipV="1">
            <a:off x="4902679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3F277-4664-AC4B-92AC-28998B46ABFE}"/>
              </a:ext>
            </a:extLst>
          </p:cNvPr>
          <p:cNvCxnSpPr>
            <a:cxnSpLocks/>
          </p:cNvCxnSpPr>
          <p:nvPr/>
        </p:nvCxnSpPr>
        <p:spPr>
          <a:xfrm flipV="1">
            <a:off x="5341950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/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err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D6AB3-7734-C94F-8913-1BDFCF35DA22}"/>
              </a:ext>
            </a:extLst>
          </p:cNvPr>
          <p:cNvSpPr txBox="1"/>
          <p:nvPr/>
        </p:nvSpPr>
        <p:spPr>
          <a:xfrm>
            <a:off x="3043774" y="435528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9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717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Multi-Class Predictions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blipFill>
                <a:blip r:embed="rId4"/>
                <a:stretch>
                  <a:fillRect l="-5128" r="-1282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01085B2-EB13-C34A-B959-CD7E5A0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1375482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/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5128" r="-230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0B622D-D422-F249-A5AA-8309840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3087791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/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blipFill>
                <a:blip r:embed="rId6"/>
                <a:stretch>
                  <a:fillRect r="-123077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/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blipFill>
                <a:blip r:embed="rId7"/>
                <a:stretch>
                  <a:fillRect r="-1794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20E65-9BF4-DF4A-9FE0-0B50D738EDD7}"/>
              </a:ext>
            </a:extLst>
          </p:cNvPr>
          <p:cNvCxnSpPr>
            <a:cxnSpLocks/>
          </p:cNvCxnSpPr>
          <p:nvPr/>
        </p:nvCxnSpPr>
        <p:spPr>
          <a:xfrm flipV="1">
            <a:off x="1445557" y="3561230"/>
            <a:ext cx="651169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4AC1B-9E2D-1245-B7BA-2E8FFAABB649}"/>
              </a:ext>
            </a:extLst>
          </p:cNvPr>
          <p:cNvCxnSpPr>
            <a:cxnSpLocks/>
          </p:cNvCxnSpPr>
          <p:nvPr/>
        </p:nvCxnSpPr>
        <p:spPr>
          <a:xfrm flipH="1" flipV="1">
            <a:off x="5580267" y="3561230"/>
            <a:ext cx="688487" cy="124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BF8AC-6748-1243-A92A-F45107AA3FF1}"/>
              </a:ext>
            </a:extLst>
          </p:cNvPr>
          <p:cNvCxnSpPr>
            <a:cxnSpLocks/>
          </p:cNvCxnSpPr>
          <p:nvPr/>
        </p:nvCxnSpPr>
        <p:spPr>
          <a:xfrm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F78E3F-F50A-F14F-989A-70266DDCAFFF}"/>
              </a:ext>
            </a:extLst>
          </p:cNvPr>
          <p:cNvCxnSpPr>
            <a:cxnSpLocks/>
          </p:cNvCxnSpPr>
          <p:nvPr/>
        </p:nvCxnSpPr>
        <p:spPr>
          <a:xfrm flipH="1"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25036-B7B2-5943-A4E2-F9A3A5D458DB}"/>
              </a:ext>
            </a:extLst>
          </p:cNvPr>
          <p:cNvCxnSpPr>
            <a:cxnSpLocks/>
          </p:cNvCxnSpPr>
          <p:nvPr/>
        </p:nvCxnSpPr>
        <p:spPr>
          <a:xfrm flipV="1">
            <a:off x="2769079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6363E-1454-2F4E-ACCC-CB11AC86D04A}"/>
              </a:ext>
            </a:extLst>
          </p:cNvPr>
          <p:cNvCxnSpPr>
            <a:cxnSpLocks/>
          </p:cNvCxnSpPr>
          <p:nvPr/>
        </p:nvCxnSpPr>
        <p:spPr>
          <a:xfrm flipV="1">
            <a:off x="2311879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501B4-8937-7E4A-9480-2A86823B2818}"/>
              </a:ext>
            </a:extLst>
          </p:cNvPr>
          <p:cNvCxnSpPr>
            <a:cxnSpLocks/>
          </p:cNvCxnSpPr>
          <p:nvPr/>
        </p:nvCxnSpPr>
        <p:spPr>
          <a:xfrm flipV="1">
            <a:off x="3199385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47467-F4AF-CF41-81DA-83589BF45431}"/>
              </a:ext>
            </a:extLst>
          </p:cNvPr>
          <p:cNvCxnSpPr>
            <a:cxnSpLocks/>
          </p:cNvCxnSpPr>
          <p:nvPr/>
        </p:nvCxnSpPr>
        <p:spPr>
          <a:xfrm flipV="1">
            <a:off x="3602797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946F2-1995-024D-A1ED-BDC18B7CF838}"/>
              </a:ext>
            </a:extLst>
          </p:cNvPr>
          <p:cNvCxnSpPr>
            <a:cxnSpLocks/>
          </p:cNvCxnSpPr>
          <p:nvPr/>
        </p:nvCxnSpPr>
        <p:spPr>
          <a:xfrm flipV="1">
            <a:off x="4042068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FA2244-DCE0-2D42-ACC8-128F3B5A27AA}"/>
              </a:ext>
            </a:extLst>
          </p:cNvPr>
          <p:cNvCxnSpPr>
            <a:cxnSpLocks/>
          </p:cNvCxnSpPr>
          <p:nvPr/>
        </p:nvCxnSpPr>
        <p:spPr>
          <a:xfrm flipV="1">
            <a:off x="4463408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610DA-166B-514D-9BDF-5407808F654D}"/>
              </a:ext>
            </a:extLst>
          </p:cNvPr>
          <p:cNvCxnSpPr>
            <a:cxnSpLocks/>
          </p:cNvCxnSpPr>
          <p:nvPr/>
        </p:nvCxnSpPr>
        <p:spPr>
          <a:xfrm flipV="1">
            <a:off x="4902679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3F277-4664-AC4B-92AC-28998B46ABFE}"/>
              </a:ext>
            </a:extLst>
          </p:cNvPr>
          <p:cNvCxnSpPr>
            <a:cxnSpLocks/>
          </p:cNvCxnSpPr>
          <p:nvPr/>
        </p:nvCxnSpPr>
        <p:spPr>
          <a:xfrm flipV="1">
            <a:off x="5341950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/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err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D6AB3-7734-C94F-8913-1BDFCF35DA22}"/>
              </a:ext>
            </a:extLst>
          </p:cNvPr>
          <p:cNvSpPr txBox="1"/>
          <p:nvPr/>
        </p:nvSpPr>
        <p:spPr>
          <a:xfrm>
            <a:off x="3043774" y="435528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9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463DB4-26EF-DD45-87A2-1A21EA9B3E28}"/>
                  </a:ext>
                </a:extLst>
              </p:cNvPr>
              <p:cNvSpPr txBox="1"/>
              <p:nvPr/>
            </p:nvSpPr>
            <p:spPr>
              <a:xfrm>
                <a:off x="7042439" y="942816"/>
                <a:ext cx="4707404" cy="12073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3600" b="0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𝑖𝑗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baseline="-2500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600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baseline="-2500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600" baseline="-25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463DB4-26EF-DD45-87A2-1A21EA9B3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39" y="942816"/>
                <a:ext cx="4707404" cy="1207382"/>
              </a:xfrm>
              <a:prstGeom prst="rect">
                <a:avLst/>
              </a:prstGeom>
              <a:blipFill>
                <a:blip r:embed="rId10"/>
                <a:stretch>
                  <a:fillRect t="-23958" b="-1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7C8-F1C0-0343-AFD0-97696641A379}"/>
                  </a:ext>
                </a:extLst>
              </p:cNvPr>
              <p:cNvSpPr txBox="1"/>
              <p:nvPr/>
            </p:nvSpPr>
            <p:spPr>
              <a:xfrm>
                <a:off x="7413041" y="3738446"/>
                <a:ext cx="46304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are log-odds scores for each class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7C8-F1C0-0343-AFD0-97696641A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041" y="3738446"/>
                <a:ext cx="4630435" cy="461665"/>
              </a:xfrm>
              <a:prstGeom prst="rect">
                <a:avLst/>
              </a:prstGeom>
              <a:blipFill>
                <a:blip r:embed="rId11"/>
                <a:stretch>
                  <a:fillRect t="-5263" r="-109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24E34C-89B9-FA45-96F4-AEE2562C5DE2}"/>
                  </a:ext>
                </a:extLst>
              </p:cNvPr>
              <p:cNvSpPr txBox="1"/>
              <p:nvPr/>
            </p:nvSpPr>
            <p:spPr>
              <a:xfrm>
                <a:off x="8361383" y="2531810"/>
                <a:ext cx="2270757" cy="723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24E34C-89B9-FA45-96F4-AEE2562C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383" y="2531810"/>
                <a:ext cx="2270757" cy="723340"/>
              </a:xfrm>
              <a:prstGeom prst="rect">
                <a:avLst/>
              </a:prstGeom>
              <a:blipFill>
                <a:blip r:embed="rId12"/>
                <a:stretch>
                  <a:fillRect b="-10169"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63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3B15B476-0CEC-574D-9469-4F5B95048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2743201" y="2825657"/>
            <a:ext cx="2535170" cy="253517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8EF3E2-6847-284D-BB65-B88C3B672924}"/>
              </a:ext>
            </a:extLst>
          </p:cNvPr>
          <p:cNvCxnSpPr/>
          <p:nvPr/>
        </p:nvCxnSpPr>
        <p:spPr>
          <a:xfrm flipV="1">
            <a:off x="5278371" y="4093242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1F2B51-84A1-7D43-8BDD-217DB02F9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683421"/>
              </p:ext>
            </p:extLst>
          </p:nvPr>
        </p:nvGraphicFramePr>
        <p:xfrm>
          <a:off x="8046802" y="3724512"/>
          <a:ext cx="2732034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034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of Skin Lesion?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(757 classes)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8BBB87C-F1CE-594D-9B71-878534D4260F}"/>
              </a:ext>
            </a:extLst>
          </p:cNvPr>
          <p:cNvSpPr txBox="1">
            <a:spLocks/>
          </p:cNvSpPr>
          <p:nvPr/>
        </p:nvSpPr>
        <p:spPr>
          <a:xfrm>
            <a:off x="0" y="146960"/>
            <a:ext cx="12192000" cy="151855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Classifier Output: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Multi-Class (Lesion Type)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DFB43-CC4D-4348-9934-638E33F9916B}"/>
              </a:ext>
            </a:extLst>
          </p:cNvPr>
          <p:cNvSpPr txBox="1"/>
          <p:nvPr/>
        </p:nvSpPr>
        <p:spPr>
          <a:xfrm>
            <a:off x="9513550" y="5825754"/>
            <a:ext cx="249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Esteva</a:t>
            </a:r>
            <a:r>
              <a:rPr lang="en-US" sz="1600" dirty="0"/>
              <a:t> et al. </a:t>
            </a:r>
            <a:r>
              <a:rPr lang="en-US" sz="1600" i="1" dirty="0"/>
              <a:t>Nature </a:t>
            </a:r>
            <a:r>
              <a:rPr lang="en-US" sz="1600" dirty="0"/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220651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Step 1: Modify the </a:t>
            </a:r>
            <a:r>
              <a:rPr lang="en-US" sz="4800" u="sng" dirty="0"/>
              <a:t>Architecture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blipFill>
                <a:blip r:embed="rId4"/>
                <a:stretch>
                  <a:fillRect l="-5128" r="-1282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01085B2-EB13-C34A-B959-CD7E5A0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1375482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/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5128" r="-230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0B622D-D422-F249-A5AA-8309840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3087791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/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blipFill>
                <a:blip r:embed="rId6"/>
                <a:stretch>
                  <a:fillRect r="-123077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/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blipFill>
                <a:blip r:embed="rId7"/>
                <a:stretch>
                  <a:fillRect r="-1794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20E65-9BF4-DF4A-9FE0-0B50D738EDD7}"/>
              </a:ext>
            </a:extLst>
          </p:cNvPr>
          <p:cNvCxnSpPr>
            <a:cxnSpLocks/>
          </p:cNvCxnSpPr>
          <p:nvPr/>
        </p:nvCxnSpPr>
        <p:spPr>
          <a:xfrm flipV="1">
            <a:off x="1445557" y="3561230"/>
            <a:ext cx="651169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4AC1B-9E2D-1245-B7BA-2E8FFAABB649}"/>
              </a:ext>
            </a:extLst>
          </p:cNvPr>
          <p:cNvCxnSpPr>
            <a:cxnSpLocks/>
          </p:cNvCxnSpPr>
          <p:nvPr/>
        </p:nvCxnSpPr>
        <p:spPr>
          <a:xfrm flipH="1" flipV="1">
            <a:off x="5580267" y="3561230"/>
            <a:ext cx="688487" cy="124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BF8AC-6748-1243-A92A-F45107AA3FF1}"/>
              </a:ext>
            </a:extLst>
          </p:cNvPr>
          <p:cNvCxnSpPr>
            <a:cxnSpLocks/>
          </p:cNvCxnSpPr>
          <p:nvPr/>
        </p:nvCxnSpPr>
        <p:spPr>
          <a:xfrm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F78E3F-F50A-F14F-989A-70266DDCAFFF}"/>
              </a:ext>
            </a:extLst>
          </p:cNvPr>
          <p:cNvCxnSpPr>
            <a:cxnSpLocks/>
          </p:cNvCxnSpPr>
          <p:nvPr/>
        </p:nvCxnSpPr>
        <p:spPr>
          <a:xfrm flipH="1"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25036-B7B2-5943-A4E2-F9A3A5D458DB}"/>
              </a:ext>
            </a:extLst>
          </p:cNvPr>
          <p:cNvCxnSpPr>
            <a:cxnSpLocks/>
          </p:cNvCxnSpPr>
          <p:nvPr/>
        </p:nvCxnSpPr>
        <p:spPr>
          <a:xfrm flipV="1">
            <a:off x="2769079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6363E-1454-2F4E-ACCC-CB11AC86D04A}"/>
              </a:ext>
            </a:extLst>
          </p:cNvPr>
          <p:cNvCxnSpPr>
            <a:cxnSpLocks/>
          </p:cNvCxnSpPr>
          <p:nvPr/>
        </p:nvCxnSpPr>
        <p:spPr>
          <a:xfrm flipV="1">
            <a:off x="2311879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501B4-8937-7E4A-9480-2A86823B2818}"/>
              </a:ext>
            </a:extLst>
          </p:cNvPr>
          <p:cNvCxnSpPr>
            <a:cxnSpLocks/>
          </p:cNvCxnSpPr>
          <p:nvPr/>
        </p:nvCxnSpPr>
        <p:spPr>
          <a:xfrm flipV="1">
            <a:off x="3199385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47467-F4AF-CF41-81DA-83589BF45431}"/>
              </a:ext>
            </a:extLst>
          </p:cNvPr>
          <p:cNvCxnSpPr>
            <a:cxnSpLocks/>
          </p:cNvCxnSpPr>
          <p:nvPr/>
        </p:nvCxnSpPr>
        <p:spPr>
          <a:xfrm flipV="1">
            <a:off x="3602797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946F2-1995-024D-A1ED-BDC18B7CF838}"/>
              </a:ext>
            </a:extLst>
          </p:cNvPr>
          <p:cNvCxnSpPr>
            <a:cxnSpLocks/>
          </p:cNvCxnSpPr>
          <p:nvPr/>
        </p:nvCxnSpPr>
        <p:spPr>
          <a:xfrm flipV="1">
            <a:off x="4042068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FA2244-DCE0-2D42-ACC8-128F3B5A27AA}"/>
              </a:ext>
            </a:extLst>
          </p:cNvPr>
          <p:cNvCxnSpPr>
            <a:cxnSpLocks/>
          </p:cNvCxnSpPr>
          <p:nvPr/>
        </p:nvCxnSpPr>
        <p:spPr>
          <a:xfrm flipV="1">
            <a:off x="4463408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610DA-166B-514D-9BDF-5407808F654D}"/>
              </a:ext>
            </a:extLst>
          </p:cNvPr>
          <p:cNvCxnSpPr>
            <a:cxnSpLocks/>
          </p:cNvCxnSpPr>
          <p:nvPr/>
        </p:nvCxnSpPr>
        <p:spPr>
          <a:xfrm flipV="1">
            <a:off x="4902679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3F277-4664-AC4B-92AC-28998B46ABFE}"/>
              </a:ext>
            </a:extLst>
          </p:cNvPr>
          <p:cNvCxnSpPr>
            <a:cxnSpLocks/>
          </p:cNvCxnSpPr>
          <p:nvPr/>
        </p:nvCxnSpPr>
        <p:spPr>
          <a:xfrm flipV="1">
            <a:off x="5341950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/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err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D6AB3-7734-C94F-8913-1BDFCF35DA22}"/>
              </a:ext>
            </a:extLst>
          </p:cNvPr>
          <p:cNvSpPr txBox="1"/>
          <p:nvPr/>
        </p:nvSpPr>
        <p:spPr>
          <a:xfrm>
            <a:off x="3043774" y="435528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9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F8387C8-F1C0-0343-AFD0-97696641A379}"/>
              </a:ext>
            </a:extLst>
          </p:cNvPr>
          <p:cNvSpPr txBox="1"/>
          <p:nvPr/>
        </p:nvSpPr>
        <p:spPr>
          <a:xfrm>
            <a:off x="7848935" y="1879639"/>
            <a:ext cx="36387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1000 training classes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757 training classes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D2B86D-1792-B149-B632-8AFFB948F951}"/>
              </a:ext>
            </a:extLst>
          </p:cNvPr>
          <p:cNvSpPr/>
          <p:nvPr/>
        </p:nvSpPr>
        <p:spPr>
          <a:xfrm rot="5400000">
            <a:off x="9414011" y="2468419"/>
            <a:ext cx="734291" cy="9062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8673CB-F361-9C41-A837-87B3D14AF823}"/>
              </a:ext>
            </a:extLst>
          </p:cNvPr>
          <p:cNvCxnSpPr>
            <a:cxnSpLocks/>
          </p:cNvCxnSpPr>
          <p:nvPr/>
        </p:nvCxnSpPr>
        <p:spPr>
          <a:xfrm>
            <a:off x="484909" y="4609269"/>
            <a:ext cx="6832733" cy="0"/>
          </a:xfrm>
          <a:prstGeom prst="line">
            <a:avLst/>
          </a:prstGeom>
          <a:ln w="762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5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Step 1: Modify the </a:t>
            </a:r>
            <a:r>
              <a:rPr lang="en-US" sz="4800" u="sng" dirty="0"/>
              <a:t>Architecture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4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F8387C8-F1C0-0343-AFD0-97696641A379}"/>
              </a:ext>
            </a:extLst>
          </p:cNvPr>
          <p:cNvSpPr txBox="1"/>
          <p:nvPr/>
        </p:nvSpPr>
        <p:spPr>
          <a:xfrm>
            <a:off x="7848935" y="1879639"/>
            <a:ext cx="36387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1000 training classes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757 training classes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D2B86D-1792-B149-B632-8AFFB948F951}"/>
              </a:ext>
            </a:extLst>
          </p:cNvPr>
          <p:cNvSpPr/>
          <p:nvPr/>
        </p:nvSpPr>
        <p:spPr>
          <a:xfrm rot="5400000">
            <a:off x="9414011" y="2468419"/>
            <a:ext cx="734291" cy="9062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8673CB-F361-9C41-A837-87B3D14AF823}"/>
              </a:ext>
            </a:extLst>
          </p:cNvPr>
          <p:cNvCxnSpPr>
            <a:cxnSpLocks/>
          </p:cNvCxnSpPr>
          <p:nvPr/>
        </p:nvCxnSpPr>
        <p:spPr>
          <a:xfrm>
            <a:off x="484909" y="4609269"/>
            <a:ext cx="6832733" cy="0"/>
          </a:xfrm>
          <a:prstGeom prst="line">
            <a:avLst/>
          </a:prstGeom>
          <a:ln w="762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0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Step 1: Modify the </a:t>
            </a:r>
            <a:r>
              <a:rPr lang="en-US" sz="4800" u="sng" dirty="0"/>
              <a:t>Architecture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,757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blipFill>
                <a:blip r:embed="rId4"/>
                <a:stretch>
                  <a:fillRect l="-5128" r="-974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01085B2-EB13-C34A-B959-CD7E5A0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1375482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/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5128" r="-230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0B622D-D422-F249-A5AA-8309840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3087791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/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,757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blipFill>
                <a:blip r:embed="rId6"/>
                <a:stretch>
                  <a:fillRect r="-92308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/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blipFill>
                <a:blip r:embed="rId7"/>
                <a:stretch>
                  <a:fillRect r="-1794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20E65-9BF4-DF4A-9FE0-0B50D738EDD7}"/>
              </a:ext>
            </a:extLst>
          </p:cNvPr>
          <p:cNvCxnSpPr>
            <a:cxnSpLocks/>
          </p:cNvCxnSpPr>
          <p:nvPr/>
        </p:nvCxnSpPr>
        <p:spPr>
          <a:xfrm flipV="1">
            <a:off x="1445557" y="3561230"/>
            <a:ext cx="651169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4AC1B-9E2D-1245-B7BA-2E8FFAABB649}"/>
              </a:ext>
            </a:extLst>
          </p:cNvPr>
          <p:cNvCxnSpPr>
            <a:cxnSpLocks/>
          </p:cNvCxnSpPr>
          <p:nvPr/>
        </p:nvCxnSpPr>
        <p:spPr>
          <a:xfrm flipH="1" flipV="1">
            <a:off x="5580267" y="3561230"/>
            <a:ext cx="688487" cy="124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BF8AC-6748-1243-A92A-F45107AA3FF1}"/>
              </a:ext>
            </a:extLst>
          </p:cNvPr>
          <p:cNvCxnSpPr>
            <a:cxnSpLocks/>
          </p:cNvCxnSpPr>
          <p:nvPr/>
        </p:nvCxnSpPr>
        <p:spPr>
          <a:xfrm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F78E3F-F50A-F14F-989A-70266DDCAFFF}"/>
              </a:ext>
            </a:extLst>
          </p:cNvPr>
          <p:cNvCxnSpPr>
            <a:cxnSpLocks/>
          </p:cNvCxnSpPr>
          <p:nvPr/>
        </p:nvCxnSpPr>
        <p:spPr>
          <a:xfrm flipH="1"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25036-B7B2-5943-A4E2-F9A3A5D458DB}"/>
              </a:ext>
            </a:extLst>
          </p:cNvPr>
          <p:cNvCxnSpPr>
            <a:cxnSpLocks/>
          </p:cNvCxnSpPr>
          <p:nvPr/>
        </p:nvCxnSpPr>
        <p:spPr>
          <a:xfrm flipV="1">
            <a:off x="2769079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6363E-1454-2F4E-ACCC-CB11AC86D04A}"/>
              </a:ext>
            </a:extLst>
          </p:cNvPr>
          <p:cNvCxnSpPr>
            <a:cxnSpLocks/>
          </p:cNvCxnSpPr>
          <p:nvPr/>
        </p:nvCxnSpPr>
        <p:spPr>
          <a:xfrm flipV="1">
            <a:off x="2311879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501B4-8937-7E4A-9480-2A86823B2818}"/>
              </a:ext>
            </a:extLst>
          </p:cNvPr>
          <p:cNvCxnSpPr>
            <a:cxnSpLocks/>
          </p:cNvCxnSpPr>
          <p:nvPr/>
        </p:nvCxnSpPr>
        <p:spPr>
          <a:xfrm flipV="1">
            <a:off x="3199385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47467-F4AF-CF41-81DA-83589BF45431}"/>
              </a:ext>
            </a:extLst>
          </p:cNvPr>
          <p:cNvCxnSpPr>
            <a:cxnSpLocks/>
          </p:cNvCxnSpPr>
          <p:nvPr/>
        </p:nvCxnSpPr>
        <p:spPr>
          <a:xfrm flipV="1">
            <a:off x="3602797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946F2-1995-024D-A1ED-BDC18B7CF838}"/>
              </a:ext>
            </a:extLst>
          </p:cNvPr>
          <p:cNvCxnSpPr>
            <a:cxnSpLocks/>
          </p:cNvCxnSpPr>
          <p:nvPr/>
        </p:nvCxnSpPr>
        <p:spPr>
          <a:xfrm flipV="1">
            <a:off x="4042068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FA2244-DCE0-2D42-ACC8-128F3B5A27AA}"/>
              </a:ext>
            </a:extLst>
          </p:cNvPr>
          <p:cNvCxnSpPr>
            <a:cxnSpLocks/>
          </p:cNvCxnSpPr>
          <p:nvPr/>
        </p:nvCxnSpPr>
        <p:spPr>
          <a:xfrm flipV="1">
            <a:off x="4463408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610DA-166B-514D-9BDF-5407808F654D}"/>
              </a:ext>
            </a:extLst>
          </p:cNvPr>
          <p:cNvCxnSpPr>
            <a:cxnSpLocks/>
          </p:cNvCxnSpPr>
          <p:nvPr/>
        </p:nvCxnSpPr>
        <p:spPr>
          <a:xfrm flipV="1">
            <a:off x="4902679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3F277-4664-AC4B-92AC-28998B46ABFE}"/>
              </a:ext>
            </a:extLst>
          </p:cNvPr>
          <p:cNvCxnSpPr>
            <a:cxnSpLocks/>
          </p:cNvCxnSpPr>
          <p:nvPr/>
        </p:nvCxnSpPr>
        <p:spPr>
          <a:xfrm flipV="1">
            <a:off x="5341950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/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err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D6AB3-7734-C94F-8913-1BDFCF35DA22}"/>
              </a:ext>
            </a:extLst>
          </p:cNvPr>
          <p:cNvSpPr txBox="1"/>
          <p:nvPr/>
        </p:nvSpPr>
        <p:spPr>
          <a:xfrm>
            <a:off x="3043774" y="435528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9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037F246F-DC11-5548-9CBC-4AD7442809F6}"/>
              </a:ext>
            </a:extLst>
          </p:cNvPr>
          <p:cNvSpPr/>
          <p:nvPr/>
        </p:nvSpPr>
        <p:spPr>
          <a:xfrm>
            <a:off x="7136016" y="1375482"/>
            <a:ext cx="955077" cy="3867339"/>
          </a:xfrm>
          <a:prstGeom prst="rightBrace">
            <a:avLst>
              <a:gd name="adj1" fmla="val 5151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117DC6-5F20-C44B-A264-EDE4EBB6C6CD}"/>
              </a:ext>
            </a:extLst>
          </p:cNvPr>
          <p:cNvSpPr txBox="1"/>
          <p:nvPr/>
        </p:nvSpPr>
        <p:spPr>
          <a:xfrm>
            <a:off x="8043585" y="2539680"/>
            <a:ext cx="3887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New layers with randomly initialized weights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D7F49F-81CB-F149-9242-18584C40E379}"/>
              </a:ext>
            </a:extLst>
          </p:cNvPr>
          <p:cNvSpPr/>
          <p:nvPr/>
        </p:nvSpPr>
        <p:spPr>
          <a:xfrm>
            <a:off x="5618598" y="1294749"/>
            <a:ext cx="1023233" cy="70561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3417CB-E4A9-B74D-B80D-3F6200590118}"/>
              </a:ext>
            </a:extLst>
          </p:cNvPr>
          <p:cNvSpPr/>
          <p:nvPr/>
        </p:nvSpPr>
        <p:spPr>
          <a:xfrm>
            <a:off x="5600830" y="2956346"/>
            <a:ext cx="1023233" cy="70561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05CB-2EBA-D14D-91A4-A770340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4BE-6548-AC46-BB45-5E659AE0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Intuition on feature hierarchy</a:t>
            </a:r>
          </a:p>
          <a:p>
            <a:endParaRPr lang="en-US" dirty="0"/>
          </a:p>
          <a:p>
            <a:r>
              <a:rPr lang="en-US" dirty="0" err="1"/>
              <a:t>Esteva</a:t>
            </a:r>
            <a:r>
              <a:rPr lang="en-US" dirty="0"/>
              <a:t> et al as a jumping off point to discuss:</a:t>
            </a:r>
          </a:p>
          <a:p>
            <a:pPr lvl="1"/>
            <a:r>
              <a:rPr lang="en-US" dirty="0"/>
              <a:t>How do we adapt an existing model to classify medical images?</a:t>
            </a:r>
          </a:p>
          <a:p>
            <a:pPr lvl="1"/>
            <a:r>
              <a:rPr lang="en-US" dirty="0"/>
              <a:t>Why is it a good idea to do this?</a:t>
            </a:r>
          </a:p>
          <a:p>
            <a:pPr lvl="1"/>
            <a:r>
              <a:rPr lang="en-US" dirty="0"/>
              <a:t>How do we get labels for medical image classification tasks, and how “good” do they have to be?</a:t>
            </a:r>
          </a:p>
          <a:p>
            <a:pPr lvl="1"/>
            <a:r>
              <a:rPr lang="en-US" dirty="0"/>
              <a:t>How do we look inside the black box?</a:t>
            </a:r>
          </a:p>
          <a:p>
            <a:pPr lvl="1"/>
            <a:r>
              <a:rPr lang="en-US" dirty="0"/>
              <a:t>Preprocessing details for images</a:t>
            </a:r>
          </a:p>
        </p:txBody>
      </p:sp>
    </p:spTree>
    <p:extLst>
      <p:ext uri="{BB962C8B-B14F-4D97-AF65-F5344CB8AC3E}">
        <p14:creationId xmlns:p14="http://schemas.microsoft.com/office/powerpoint/2010/main" val="258562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B69B4-1C95-F04C-BC05-01DF0F8D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r>
              <a:rPr lang="en-US" i="1" dirty="0"/>
              <a:t>fine-tune</a:t>
            </a:r>
            <a:r>
              <a:rPr lang="en-US" dirty="0"/>
              <a:t> the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C0BD0-B269-FF4E-B67A-81E3AC434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This just means we train the model.</a:t>
            </a:r>
          </a:p>
          <a:p>
            <a:endParaRPr lang="en-US" sz="3200" dirty="0"/>
          </a:p>
          <a:p>
            <a:r>
              <a:rPr lang="en-US" sz="3200" dirty="0"/>
              <a:t>The only difference is that normally, when we train the model, we start with randomly selected parameters</a:t>
            </a:r>
          </a:p>
          <a:p>
            <a:endParaRPr lang="en-US" sz="3200" dirty="0"/>
          </a:p>
          <a:p>
            <a:r>
              <a:rPr lang="en-US" sz="3200" dirty="0"/>
              <a:t>This time, we start with parameters from the original model</a:t>
            </a:r>
          </a:p>
          <a:p>
            <a:endParaRPr lang="en-US" sz="3200" dirty="0"/>
          </a:p>
          <a:p>
            <a:r>
              <a:rPr lang="en-US" sz="3200" dirty="0"/>
              <a:t>Everything else is the same: we follow the gradient to reduce the cross-entropy loss as much as we can</a:t>
            </a:r>
          </a:p>
        </p:txBody>
      </p:sp>
    </p:spTree>
    <p:extLst>
      <p:ext uri="{BB962C8B-B14F-4D97-AF65-F5344CB8AC3E}">
        <p14:creationId xmlns:p14="http://schemas.microsoft.com/office/powerpoint/2010/main" val="331933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45"/>
    </mc:Choice>
    <mc:Fallback xmlns="">
      <p:transition spd="slow" advTm="2024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03213" y="1697277"/>
            <a:ext cx="7291388" cy="3164563"/>
            <a:chOff x="708660" y="819150"/>
            <a:chExt cx="10949940" cy="5219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" y="819150"/>
              <a:ext cx="5219700" cy="5219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900" y="819150"/>
              <a:ext cx="5219700" cy="52197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 rot="16200000">
            <a:off x="-1216536" y="3125671"/>
            <a:ext cx="3859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https://docs.gimp.org/en/plug-in-convmatrix.html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4CA1A-B51E-1A43-9040-5B1152E4C39B}"/>
              </a:ext>
            </a:extLst>
          </p:cNvPr>
          <p:cNvSpPr txBox="1"/>
          <p:nvPr/>
        </p:nvSpPr>
        <p:spPr>
          <a:xfrm>
            <a:off x="9034599" y="2383888"/>
            <a:ext cx="26672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filter that detects edges may be useful for many classification tasks.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E1184D-490B-B44F-BF09-5667DF50F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408"/>
            <a:ext cx="10515600" cy="1325563"/>
          </a:xfrm>
        </p:spPr>
        <p:txBody>
          <a:bodyPr/>
          <a:lstStyle/>
          <a:p>
            <a:r>
              <a:rPr lang="en-US" dirty="0"/>
              <a:t>Why is pre-training a good idea?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19F485E-B778-4344-8BFF-86490E066754}"/>
              </a:ext>
            </a:extLst>
          </p:cNvPr>
          <p:cNvSpPr txBox="1">
            <a:spLocks/>
          </p:cNvSpPr>
          <p:nvPr/>
        </p:nvSpPr>
        <p:spPr>
          <a:xfrm>
            <a:off x="1544529" y="5372029"/>
            <a:ext cx="102244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Every model needs an edge detector… why waste time re-learning it?</a:t>
            </a:r>
          </a:p>
        </p:txBody>
      </p:sp>
    </p:spTree>
    <p:extLst>
      <p:ext uri="{BB962C8B-B14F-4D97-AF65-F5344CB8AC3E}">
        <p14:creationId xmlns:p14="http://schemas.microsoft.com/office/powerpoint/2010/main" val="2436255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68" y="253957"/>
            <a:ext cx="11900770" cy="737166"/>
          </a:xfrm>
        </p:spPr>
        <p:txBody>
          <a:bodyPr>
            <a:normAutofit/>
          </a:bodyPr>
          <a:lstStyle/>
          <a:p>
            <a:r>
              <a:rPr lang="en-US" dirty="0"/>
              <a:t>Pre-training, in brief</a:t>
            </a:r>
          </a:p>
        </p:txBody>
      </p:sp>
      <p:sp>
        <p:nvSpPr>
          <p:cNvPr id="7" name="Rectangle 6"/>
          <p:cNvSpPr/>
          <p:nvPr/>
        </p:nvSpPr>
        <p:spPr>
          <a:xfrm>
            <a:off x="843680" y="1672390"/>
            <a:ext cx="105119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fine-tuning a pre-trained model tends to be </a:t>
            </a:r>
            <a:r>
              <a:rPr lang="en-US" sz="3200" b="1" dirty="0">
                <a:solidFill>
                  <a:srgbClr val="333333"/>
                </a:solidFill>
                <a:latin typeface="Arial" panose="020B0604020202020204" pitchFamily="34" charset="0"/>
              </a:rPr>
              <a:t>at least as good as learning from scratch </a:t>
            </a:r>
          </a:p>
          <a:p>
            <a:pPr lvl="1"/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(empirical result)</a:t>
            </a:r>
          </a:p>
          <a:p>
            <a:pPr marL="342900" indent="-342900">
              <a:buAutoNum type="arabicParenR"/>
            </a:pPr>
            <a:endParaRPr lang="en-US" sz="3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2) freeze early layers and fine-tune later layers</a:t>
            </a: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	</a:t>
            </a:r>
            <a:r>
              <a:rPr lang="en-US" sz="3200" b="1" dirty="0">
                <a:solidFill>
                  <a:srgbClr val="333333"/>
                </a:solidFill>
                <a:latin typeface="Arial" panose="020B0604020202020204" pitchFamily="34" charset="0"/>
              </a:rPr>
              <a:t>more data → fine-tune more layers</a:t>
            </a:r>
          </a:p>
          <a:p>
            <a:endParaRPr lang="en-US" sz="3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3) best tuning depth depends on the application, and 	should be explored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7146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8" y="1137236"/>
            <a:ext cx="11900770" cy="2878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/>
          </a:bodyPr>
          <a:lstStyle/>
          <a:p>
            <a:r>
              <a:rPr lang="en-US" dirty="0"/>
              <a:t>Repurposing the Inception v3 CNN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5523" y="4738255"/>
            <a:ext cx="11613242" cy="1634836"/>
          </a:xfrm>
        </p:spPr>
        <p:txBody>
          <a:bodyPr numCol="1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Begin with a model trained on ImageNet (to classify everyday images)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Modify the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match the new number of training classes</a:t>
            </a: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Fine-tune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using images of skin lesions</a:t>
            </a:r>
          </a:p>
        </p:txBody>
      </p:sp>
    </p:spTree>
    <p:extLst>
      <p:ext uri="{BB962C8B-B14F-4D97-AF65-F5344CB8AC3E}">
        <p14:creationId xmlns:p14="http://schemas.microsoft.com/office/powerpoint/2010/main" val="1722247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5428"/>
          <a:stretch/>
        </p:blipFill>
        <p:spPr>
          <a:xfrm>
            <a:off x="-140018" y="1130268"/>
            <a:ext cx="9667875" cy="46743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93920" y="6058041"/>
            <a:ext cx="7498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https://github.com/tensorflow/models/tree/master/research/slim#Pretrained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9C070-CB5E-3A48-877C-4C5BD5CC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Autofit/>
          </a:bodyPr>
          <a:lstStyle/>
          <a:p>
            <a:r>
              <a:rPr lang="en-US" sz="3600" dirty="0"/>
              <a:t>Inception v3 and many other models are freely available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D3DB9-04C6-4F46-87F6-A523D84DC52A}"/>
              </a:ext>
            </a:extLst>
          </p:cNvPr>
          <p:cNvSpPr txBox="1"/>
          <p:nvPr/>
        </p:nvSpPr>
        <p:spPr>
          <a:xfrm>
            <a:off x="9527857" y="2344047"/>
            <a:ext cx="21895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TF-Slim Code:</a:t>
            </a:r>
          </a:p>
          <a:p>
            <a:r>
              <a:rPr lang="en-US" sz="2000" dirty="0"/>
              <a:t>Defines the model architecture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b="1" dirty="0"/>
              <a:t>Checkpoint File:</a:t>
            </a:r>
          </a:p>
          <a:p>
            <a:r>
              <a:rPr lang="en-US" sz="2000" dirty="0"/>
              <a:t>Trained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2368384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9F41-5D07-FD4A-99B6-BF6D321B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“Ground Truth” in Medicine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3C11F-679D-8A4F-84DF-40BD399B9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should the labels be, and how do we get a lot of them?</a:t>
            </a:r>
          </a:p>
        </p:txBody>
      </p:sp>
    </p:spTree>
    <p:extLst>
      <p:ext uri="{BB962C8B-B14F-4D97-AF65-F5344CB8AC3E}">
        <p14:creationId xmlns:p14="http://schemas.microsoft.com/office/powerpoint/2010/main" val="1695820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0A7D-BAD2-0742-8371-72BB5694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Two Types of Labels, Two Rounds of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F95D8-AA0B-5048-9554-AB2C00CA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8581"/>
            <a:ext cx="11333018" cy="4710545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Model development: predict dermatologists’ annotations:</a:t>
            </a:r>
          </a:p>
          <a:p>
            <a:pPr marL="1276336" lvl="1" indent="-742950"/>
            <a:endParaRPr lang="en-US" dirty="0"/>
          </a:p>
          <a:p>
            <a:pPr marL="1276336" lvl="1" indent="-742950"/>
            <a:r>
              <a:rPr lang="en-US" dirty="0"/>
              <a:t>Three-class disease partition</a:t>
            </a:r>
          </a:p>
          <a:p>
            <a:pPr marL="1276336" lvl="1" indent="-742950"/>
            <a:r>
              <a:rPr lang="en-US" dirty="0"/>
              <a:t>Nine-class disease partition</a:t>
            </a:r>
          </a:p>
          <a:p>
            <a:pPr marL="1276336" lvl="1" indent="-742950"/>
            <a:endParaRPr lang="en-US" dirty="0"/>
          </a:p>
          <a:p>
            <a:pPr marL="1276336" lvl="1" indent="-742950"/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Model evaluation: predict biopsy result (benign vs malignant)</a:t>
            </a:r>
          </a:p>
          <a:p>
            <a:pPr marL="1276336" lvl="1" indent="-742950"/>
            <a:endParaRPr lang="en-US" dirty="0"/>
          </a:p>
          <a:p>
            <a:pPr marL="1276336" lvl="1" indent="-742950"/>
            <a:r>
              <a:rPr lang="en-US" dirty="0"/>
              <a:t>Keratinocyte carcinoma vs benign seborrheic keratosis</a:t>
            </a:r>
          </a:p>
          <a:p>
            <a:pPr marL="1276336" lvl="1" indent="-742950"/>
            <a:r>
              <a:rPr lang="en-US" dirty="0"/>
              <a:t>Malignant melanoma vs benign nevus</a:t>
            </a:r>
          </a:p>
          <a:p>
            <a:pPr marL="1809723" lvl="2" indent="-742950"/>
            <a:r>
              <a:rPr lang="en-US" dirty="0"/>
              <a:t>Standard images</a:t>
            </a:r>
          </a:p>
          <a:p>
            <a:pPr marL="1809723" lvl="2" indent="-742950"/>
            <a:r>
              <a:rPr lang="en-US" dirty="0" err="1"/>
              <a:t>Dermoscopy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67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A3A77-1B39-9E4A-A2FE-0A9158B9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3" y="1207510"/>
            <a:ext cx="7423661" cy="49181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E72C63-1A24-F04A-84EC-9DCAFB0AC497}"/>
              </a:ext>
            </a:extLst>
          </p:cNvPr>
          <p:cNvSpPr txBox="1">
            <a:spLocks/>
          </p:cNvSpPr>
          <p:nvPr/>
        </p:nvSpPr>
        <p:spPr>
          <a:xfrm>
            <a:off x="0" y="166255"/>
            <a:ext cx="12192000" cy="8866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000" dirty="0"/>
              <a:t>Specifying training classes based on taxonomy of lesions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4B39C-B467-6449-9421-79DBEB719C3F}"/>
              </a:ext>
            </a:extLst>
          </p:cNvPr>
          <p:cNvSpPr txBox="1"/>
          <p:nvPr/>
        </p:nvSpPr>
        <p:spPr>
          <a:xfrm>
            <a:off x="8007531" y="1819939"/>
            <a:ext cx="34877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Disease Partitioning Algorithm: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Ascend the tree until the current node contains &lt;1000 images across all child nodes. Add these images as a distinct training class.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resulted in 757 training classes.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However, performance was assessed based on higher-level nodes.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36C30-C6F1-1348-B0A2-5437EA7D928F}"/>
              </a:ext>
            </a:extLst>
          </p:cNvPr>
          <p:cNvSpPr/>
          <p:nvPr/>
        </p:nvSpPr>
        <p:spPr>
          <a:xfrm>
            <a:off x="5749636" y="1207510"/>
            <a:ext cx="2257895" cy="926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64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8BBB0C-2759-5544-9BDD-EC196F5F7165}"/>
              </a:ext>
            </a:extLst>
          </p:cNvPr>
          <p:cNvSpPr/>
          <p:nvPr/>
        </p:nvSpPr>
        <p:spPr>
          <a:xfrm>
            <a:off x="1804554" y="1011382"/>
            <a:ext cx="2216727" cy="13854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MALIGNANT LESION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A8FEB6-46DD-744E-B2F6-998CEE22CC29}"/>
              </a:ext>
            </a:extLst>
          </p:cNvPr>
          <p:cNvSpPr/>
          <p:nvPr/>
        </p:nvSpPr>
        <p:spPr>
          <a:xfrm>
            <a:off x="775854" y="2996045"/>
            <a:ext cx="1981200" cy="149629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CUTAENOUS LYMPHOMA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0DCA6E-4551-8848-BF1D-4E0B08AA4FD9}"/>
              </a:ext>
            </a:extLst>
          </p:cNvPr>
          <p:cNvSpPr/>
          <p:nvPr/>
        </p:nvSpPr>
        <p:spPr>
          <a:xfrm>
            <a:off x="3740727" y="2996045"/>
            <a:ext cx="1620982" cy="149629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DERMAL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6B18D-2A28-3D4E-B611-FAAED7E4FE77}"/>
              </a:ext>
            </a:extLst>
          </p:cNvPr>
          <p:cNvSpPr/>
          <p:nvPr/>
        </p:nvSpPr>
        <p:spPr>
          <a:xfrm>
            <a:off x="1451266" y="4980708"/>
            <a:ext cx="1156854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B-CELL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796742-4D6F-DF45-9B0E-5186C9F66207}"/>
              </a:ext>
            </a:extLst>
          </p:cNvPr>
          <p:cNvSpPr/>
          <p:nvPr/>
        </p:nvSpPr>
        <p:spPr>
          <a:xfrm>
            <a:off x="221672" y="4980708"/>
            <a:ext cx="1108363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T-CELL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C885-F6D5-524E-82DF-0B7FC3A10EA5}"/>
              </a:ext>
            </a:extLst>
          </p:cNvPr>
          <p:cNvSpPr/>
          <p:nvPr/>
        </p:nvSpPr>
        <p:spPr>
          <a:xfrm>
            <a:off x="2817799" y="4980708"/>
            <a:ext cx="2521527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ANGIOSARCOMA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FB2BC3-9B28-094E-AB83-D21BB5B99984}"/>
              </a:ext>
            </a:extLst>
          </p:cNvPr>
          <p:cNvSpPr/>
          <p:nvPr/>
        </p:nvSpPr>
        <p:spPr>
          <a:xfrm>
            <a:off x="5549005" y="4980708"/>
            <a:ext cx="2285998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MERKEL CELL CARCINOMA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4707DE-3BEE-B040-97AE-6B5A64DEFF5B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3591794" y="4273209"/>
            <a:ext cx="386320" cy="707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B7AC07-027E-3B42-B79F-8B41AC8FE453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5124322" y="4273209"/>
            <a:ext cx="759460" cy="8434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CE6E5-B681-5247-A0B4-4EFF976E7F3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9292" y="4492335"/>
            <a:ext cx="10401" cy="488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756DE-2B73-5549-9EEE-85390C12406A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 flipH="1">
            <a:off x="775854" y="4273208"/>
            <a:ext cx="290140" cy="707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5917DC-6FBD-3C48-978A-CDACCF2676B9}"/>
              </a:ext>
            </a:extLst>
          </p:cNvPr>
          <p:cNvCxnSpPr>
            <a:cxnSpLocks/>
            <a:stCxn id="2" idx="5"/>
            <a:endCxn id="4" idx="0"/>
          </p:cNvCxnSpPr>
          <p:nvPr/>
        </p:nvCxnSpPr>
        <p:spPr>
          <a:xfrm>
            <a:off x="3696649" y="2193941"/>
            <a:ext cx="854569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5DD6B4-93E2-B242-8B0E-AACF6690D4DD}"/>
              </a:ext>
            </a:extLst>
          </p:cNvPr>
          <p:cNvCxnSpPr>
            <a:cxnSpLocks/>
            <a:stCxn id="3" idx="0"/>
            <a:endCxn id="2" idx="3"/>
          </p:cNvCxnSpPr>
          <p:nvPr/>
        </p:nvCxnSpPr>
        <p:spPr>
          <a:xfrm flipV="1">
            <a:off x="1766454" y="2193941"/>
            <a:ext cx="362732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4D578A-FC52-6B44-A981-069BB6B7B0EF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2912918" y="52599"/>
            <a:ext cx="17468" cy="958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34BA61-13D4-D04E-861C-1CD69EBF37D6}"/>
              </a:ext>
            </a:extLst>
          </p:cNvPr>
          <p:cNvSpPr txBox="1"/>
          <p:nvPr/>
        </p:nvSpPr>
        <p:spPr>
          <a:xfrm>
            <a:off x="8986790" y="4664561"/>
            <a:ext cx="2720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these as training classes?</a:t>
            </a:r>
          </a:p>
          <a:p>
            <a:r>
              <a:rPr lang="en-US" sz="2400" dirty="0">
                <a:sym typeface="Wingdings" pitchFamily="2" charset="2"/>
              </a:rPr>
              <a:t>-&gt; Too few examples to learn effectively</a:t>
            </a:r>
            <a:endParaRPr lang="en-US" sz="2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220672-573F-2941-86C9-6ADBC14E9E0B}"/>
              </a:ext>
            </a:extLst>
          </p:cNvPr>
          <p:cNvCxnSpPr/>
          <p:nvPr/>
        </p:nvCxnSpPr>
        <p:spPr>
          <a:xfrm flipH="1">
            <a:off x="8091055" y="5444835"/>
            <a:ext cx="7342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8BBB0C-2759-5544-9BDD-EC196F5F7165}"/>
              </a:ext>
            </a:extLst>
          </p:cNvPr>
          <p:cNvSpPr/>
          <p:nvPr/>
        </p:nvSpPr>
        <p:spPr>
          <a:xfrm>
            <a:off x="1804554" y="1011382"/>
            <a:ext cx="2216727" cy="13854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MALIGNANT LESION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A8FEB6-46DD-744E-B2F6-998CEE22CC29}"/>
              </a:ext>
            </a:extLst>
          </p:cNvPr>
          <p:cNvSpPr/>
          <p:nvPr/>
        </p:nvSpPr>
        <p:spPr>
          <a:xfrm>
            <a:off x="775854" y="2996045"/>
            <a:ext cx="1981200" cy="149629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CUTAENOUS LYMPHOMA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0DCA6E-4551-8848-BF1D-4E0B08AA4FD9}"/>
              </a:ext>
            </a:extLst>
          </p:cNvPr>
          <p:cNvSpPr/>
          <p:nvPr/>
        </p:nvSpPr>
        <p:spPr>
          <a:xfrm>
            <a:off x="3740727" y="2996045"/>
            <a:ext cx="1620982" cy="149629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DERMAL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6B18D-2A28-3D4E-B611-FAAED7E4FE77}"/>
              </a:ext>
            </a:extLst>
          </p:cNvPr>
          <p:cNvSpPr/>
          <p:nvPr/>
        </p:nvSpPr>
        <p:spPr>
          <a:xfrm>
            <a:off x="1451266" y="4980708"/>
            <a:ext cx="1156854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B-CELL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796742-4D6F-DF45-9B0E-5186C9F66207}"/>
              </a:ext>
            </a:extLst>
          </p:cNvPr>
          <p:cNvSpPr/>
          <p:nvPr/>
        </p:nvSpPr>
        <p:spPr>
          <a:xfrm>
            <a:off x="221672" y="4980708"/>
            <a:ext cx="1108363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T-CELL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C885-F6D5-524E-82DF-0B7FC3A10EA5}"/>
              </a:ext>
            </a:extLst>
          </p:cNvPr>
          <p:cNvSpPr/>
          <p:nvPr/>
        </p:nvSpPr>
        <p:spPr>
          <a:xfrm>
            <a:off x="2817799" y="4980708"/>
            <a:ext cx="2521527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ANGIOSARCOMA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FB2BC3-9B28-094E-AB83-D21BB5B99984}"/>
              </a:ext>
            </a:extLst>
          </p:cNvPr>
          <p:cNvSpPr/>
          <p:nvPr/>
        </p:nvSpPr>
        <p:spPr>
          <a:xfrm>
            <a:off x="5549005" y="4980708"/>
            <a:ext cx="2285998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MERKEL CELL CARCINOMA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4707DE-3BEE-B040-97AE-6B5A64DEFF5B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3591794" y="4273209"/>
            <a:ext cx="386320" cy="707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B7AC07-027E-3B42-B79F-8B41AC8FE453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5124322" y="4273209"/>
            <a:ext cx="759460" cy="8434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CE6E5-B681-5247-A0B4-4EFF976E7F3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9292" y="4492335"/>
            <a:ext cx="10401" cy="488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756DE-2B73-5549-9EEE-85390C12406A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 flipH="1">
            <a:off x="775854" y="4273208"/>
            <a:ext cx="290140" cy="707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5917DC-6FBD-3C48-978A-CDACCF2676B9}"/>
              </a:ext>
            </a:extLst>
          </p:cNvPr>
          <p:cNvCxnSpPr>
            <a:cxnSpLocks/>
            <a:stCxn id="2" idx="5"/>
            <a:endCxn id="4" idx="0"/>
          </p:cNvCxnSpPr>
          <p:nvPr/>
        </p:nvCxnSpPr>
        <p:spPr>
          <a:xfrm>
            <a:off x="3696649" y="2193941"/>
            <a:ext cx="854569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5DD6B4-93E2-B242-8B0E-AACF6690D4DD}"/>
              </a:ext>
            </a:extLst>
          </p:cNvPr>
          <p:cNvCxnSpPr>
            <a:cxnSpLocks/>
            <a:stCxn id="3" idx="0"/>
            <a:endCxn id="2" idx="3"/>
          </p:cNvCxnSpPr>
          <p:nvPr/>
        </p:nvCxnSpPr>
        <p:spPr>
          <a:xfrm flipV="1">
            <a:off x="1766454" y="2193941"/>
            <a:ext cx="362732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4D578A-FC52-6B44-A981-069BB6B7B0EF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2912918" y="52599"/>
            <a:ext cx="17468" cy="958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BA13E5-E399-E948-A2A3-C9FDA8F78321}"/>
              </a:ext>
            </a:extLst>
          </p:cNvPr>
          <p:cNvSpPr txBox="1"/>
          <p:nvPr/>
        </p:nvSpPr>
        <p:spPr>
          <a:xfrm>
            <a:off x="6783917" y="827176"/>
            <a:ext cx="3080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these as training classes?</a:t>
            </a:r>
          </a:p>
          <a:p>
            <a:r>
              <a:rPr lang="en-US" sz="2400" dirty="0">
                <a:sym typeface="Wingdings" pitchFamily="2" charset="2"/>
              </a:rPr>
              <a:t>-&gt; Too much variability in appearance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5A3F3C-5805-4C47-81DE-3C5CDEC80EC6}"/>
              </a:ext>
            </a:extLst>
          </p:cNvPr>
          <p:cNvCxnSpPr/>
          <p:nvPr/>
        </p:nvCxnSpPr>
        <p:spPr>
          <a:xfrm flipH="1">
            <a:off x="5888182" y="1607450"/>
            <a:ext cx="7342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57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0849" y="10938"/>
            <a:ext cx="47841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/>
              <a:t>Deep Learning for Image Analysis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0457FF6-7E74-40CF-9A31-73CBBC07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6612" y="2147719"/>
            <a:ext cx="3981451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betic Retinopathy (Proliferative)">
            <a:extLst>
              <a:ext uri="{FF2B5EF4-FFF2-40B4-BE49-F238E27FC236}">
                <a16:creationId xmlns:a16="http://schemas.microsoft.com/office/drawing/2014/main" id="{01F35899-D167-4192-9E7B-3C2DCE7D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5500" y="3238500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FE5CD54A-9B72-47BE-95E1-304A9F53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4837" y="2171139"/>
            <a:ext cx="4267739" cy="334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7BF7424-6EE6-4262-B04A-C599C492DA0A}"/>
              </a:ext>
            </a:extLst>
          </p:cNvPr>
          <p:cNvSpPr txBox="1"/>
          <p:nvPr/>
        </p:nvSpPr>
        <p:spPr>
          <a:xfrm>
            <a:off x="2614110" y="5653145"/>
            <a:ext cx="2248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Healthy Retina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9F6EC73-00BB-4611-AF9D-1EDF6F2142B2}"/>
              </a:ext>
            </a:extLst>
          </p:cNvPr>
          <p:cNvSpPr txBox="1"/>
          <p:nvPr/>
        </p:nvSpPr>
        <p:spPr>
          <a:xfrm>
            <a:off x="7636330" y="5658523"/>
            <a:ext cx="2456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Unhealthy Retina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35A3FB-B320-4003-A6BA-0218B5A21FB2}"/>
              </a:ext>
            </a:extLst>
          </p:cNvPr>
          <p:cNvSpPr txBox="1"/>
          <p:nvPr/>
        </p:nvSpPr>
        <p:spPr>
          <a:xfrm>
            <a:off x="4238831" y="646705"/>
            <a:ext cx="444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Diabetic Retinopathy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771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68"/>
    </mc:Choice>
    <mc:Fallback xmlns="">
      <p:transition spd="slow" advTm="3456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8BBB0C-2759-5544-9BDD-EC196F5F7165}"/>
              </a:ext>
            </a:extLst>
          </p:cNvPr>
          <p:cNvSpPr/>
          <p:nvPr/>
        </p:nvSpPr>
        <p:spPr>
          <a:xfrm>
            <a:off x="1804554" y="1011382"/>
            <a:ext cx="2216727" cy="13854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MALIGNANT LESION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A8FEB6-46DD-744E-B2F6-998CEE22CC29}"/>
              </a:ext>
            </a:extLst>
          </p:cNvPr>
          <p:cNvSpPr/>
          <p:nvPr/>
        </p:nvSpPr>
        <p:spPr>
          <a:xfrm>
            <a:off x="775854" y="2996045"/>
            <a:ext cx="1981200" cy="149629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CUTAENOUS LYMPHOMA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0DCA6E-4551-8848-BF1D-4E0B08AA4FD9}"/>
              </a:ext>
            </a:extLst>
          </p:cNvPr>
          <p:cNvSpPr/>
          <p:nvPr/>
        </p:nvSpPr>
        <p:spPr>
          <a:xfrm>
            <a:off x="3740727" y="2996045"/>
            <a:ext cx="1620982" cy="149629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DERMAL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6B18D-2A28-3D4E-B611-FAAED7E4FE77}"/>
              </a:ext>
            </a:extLst>
          </p:cNvPr>
          <p:cNvSpPr/>
          <p:nvPr/>
        </p:nvSpPr>
        <p:spPr>
          <a:xfrm>
            <a:off x="1451266" y="4980708"/>
            <a:ext cx="1156854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B-CELL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796742-4D6F-DF45-9B0E-5186C9F66207}"/>
              </a:ext>
            </a:extLst>
          </p:cNvPr>
          <p:cNvSpPr/>
          <p:nvPr/>
        </p:nvSpPr>
        <p:spPr>
          <a:xfrm>
            <a:off x="221672" y="4980708"/>
            <a:ext cx="1108363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T-CELL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C885-F6D5-524E-82DF-0B7FC3A10EA5}"/>
              </a:ext>
            </a:extLst>
          </p:cNvPr>
          <p:cNvSpPr/>
          <p:nvPr/>
        </p:nvSpPr>
        <p:spPr>
          <a:xfrm>
            <a:off x="2817799" y="4980708"/>
            <a:ext cx="2521527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ANGIOSARCOMA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FB2BC3-9B28-094E-AB83-D21BB5B99984}"/>
              </a:ext>
            </a:extLst>
          </p:cNvPr>
          <p:cNvSpPr/>
          <p:nvPr/>
        </p:nvSpPr>
        <p:spPr>
          <a:xfrm>
            <a:off x="5549005" y="4980708"/>
            <a:ext cx="2285998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MERKEL CELL CARCINOMA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4707DE-3BEE-B040-97AE-6B5A64DEFF5B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3591794" y="4273209"/>
            <a:ext cx="386320" cy="707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B7AC07-027E-3B42-B79F-8B41AC8FE453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5124322" y="4273209"/>
            <a:ext cx="759460" cy="8434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CE6E5-B681-5247-A0B4-4EFF976E7F3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9292" y="4492335"/>
            <a:ext cx="10401" cy="488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756DE-2B73-5549-9EEE-85390C12406A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 flipH="1">
            <a:off x="775854" y="4273208"/>
            <a:ext cx="290140" cy="707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5917DC-6FBD-3C48-978A-CDACCF2676B9}"/>
              </a:ext>
            </a:extLst>
          </p:cNvPr>
          <p:cNvCxnSpPr>
            <a:cxnSpLocks/>
            <a:stCxn id="2" idx="5"/>
            <a:endCxn id="4" idx="0"/>
          </p:cNvCxnSpPr>
          <p:nvPr/>
        </p:nvCxnSpPr>
        <p:spPr>
          <a:xfrm>
            <a:off x="3696649" y="2193941"/>
            <a:ext cx="854569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5DD6B4-93E2-B242-8B0E-AACF6690D4DD}"/>
              </a:ext>
            </a:extLst>
          </p:cNvPr>
          <p:cNvCxnSpPr>
            <a:cxnSpLocks/>
            <a:stCxn id="3" idx="0"/>
            <a:endCxn id="2" idx="3"/>
          </p:cNvCxnSpPr>
          <p:nvPr/>
        </p:nvCxnSpPr>
        <p:spPr>
          <a:xfrm flipV="1">
            <a:off x="1766454" y="2193941"/>
            <a:ext cx="362732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4D578A-FC52-6B44-A981-069BB6B7B0EF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2912918" y="52599"/>
            <a:ext cx="17468" cy="958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292039-B267-7043-BF4E-8D5F4F2A0AE9}"/>
              </a:ext>
            </a:extLst>
          </p:cNvPr>
          <p:cNvSpPr txBox="1"/>
          <p:nvPr/>
        </p:nvSpPr>
        <p:spPr>
          <a:xfrm>
            <a:off x="7448935" y="2922675"/>
            <a:ext cx="2720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these as training classes.</a:t>
            </a:r>
          </a:p>
          <a:p>
            <a:r>
              <a:rPr lang="en-US" sz="2400" dirty="0">
                <a:sym typeface="Wingdings" pitchFamily="2" charset="2"/>
              </a:rPr>
              <a:t>-&gt; Allows effective learning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C073BD-F620-C441-9ECA-EC5E74B82575}"/>
              </a:ext>
            </a:extLst>
          </p:cNvPr>
          <p:cNvCxnSpPr/>
          <p:nvPr/>
        </p:nvCxnSpPr>
        <p:spPr>
          <a:xfrm flipH="1">
            <a:off x="6553200" y="3702949"/>
            <a:ext cx="7342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232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6DC1-AB39-D447-8E6F-CD16FC21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26D45-FD1F-CD47-A419-54BB09D26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Interpreting the ROC Curve</a:t>
            </a:r>
          </a:p>
        </p:txBody>
      </p:sp>
    </p:spTree>
    <p:extLst>
      <p:ext uri="{BB962C8B-B14F-4D97-AF65-F5344CB8AC3E}">
        <p14:creationId xmlns:p14="http://schemas.microsoft.com/office/powerpoint/2010/main" val="597518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64" y="1017837"/>
            <a:ext cx="7779072" cy="52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FCEED81-6F6C-0441-A1AA-50ED07FFD4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dirty="0"/>
              <a:t>Results: CNN Performance vs Dermatologists</a:t>
            </a:r>
          </a:p>
        </p:txBody>
      </p:sp>
    </p:spTree>
    <p:extLst>
      <p:ext uri="{BB962C8B-B14F-4D97-AF65-F5344CB8AC3E}">
        <p14:creationId xmlns:p14="http://schemas.microsoft.com/office/powerpoint/2010/main" val="2346725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0921-5D2D-6549-911B-55931B69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53A4C-EABA-764B-BE5F-AF9D67461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the authors attempt to look inside the “black box”?</a:t>
            </a:r>
          </a:p>
        </p:txBody>
      </p:sp>
    </p:spTree>
    <p:extLst>
      <p:ext uri="{BB962C8B-B14F-4D97-AF65-F5344CB8AC3E}">
        <p14:creationId xmlns:p14="http://schemas.microsoft.com/office/powerpoint/2010/main" val="2561743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>
          <a:xfrm>
            <a:off x="7334036" y="3301969"/>
            <a:ext cx="3774471" cy="267890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609600" y="24469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Two competing perspectives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64902" y="1806225"/>
            <a:ext cx="5469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Clinicians must fully understand how their diagnostic tools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6533881" y="1806225"/>
            <a:ext cx="53747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Clinicians must be sure these tools are </a:t>
            </a:r>
            <a:r>
              <a:rPr lang="en-US" sz="3200" i="1" dirty="0"/>
              <a:t>valid</a:t>
            </a:r>
            <a:r>
              <a:rPr lang="en-US" sz="3200" dirty="0"/>
              <a:t> and </a:t>
            </a:r>
            <a:r>
              <a:rPr lang="en-US" sz="3200" i="1" dirty="0"/>
              <a:t>reliable</a:t>
            </a:r>
          </a:p>
        </p:txBody>
      </p:sp>
      <p:sp>
        <p:nvSpPr>
          <p:cNvPr id="14" name="Cube 13"/>
          <p:cNvSpPr/>
          <p:nvPr/>
        </p:nvSpPr>
        <p:spPr>
          <a:xfrm>
            <a:off x="1135007" y="3301969"/>
            <a:ext cx="3774471" cy="2678904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 rot="10800000">
            <a:off x="1135007" y="3301969"/>
            <a:ext cx="3774471" cy="2678904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8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>
          <a:xfrm>
            <a:off x="3825024" y="2459863"/>
            <a:ext cx="5035639" cy="327123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466345" y="4095480"/>
            <a:ext cx="13586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25813" y="4095479"/>
            <a:ext cx="13586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609600" y="25274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Machine Learning: A Black Box?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D45568-F134-054B-AB85-EA1DBA682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5948"/>
              </p:ext>
            </p:extLst>
          </p:nvPr>
        </p:nvGraphicFramePr>
        <p:xfrm>
          <a:off x="9884492" y="3683998"/>
          <a:ext cx="2105739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Skin Lesion Type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9" name="Picture 2" descr="Figure 2">
            <a:extLst>
              <a:ext uri="{FF2B5EF4-FFF2-40B4-BE49-F238E27FC236}">
                <a16:creationId xmlns:a16="http://schemas.microsoft.com/office/drawing/2014/main" id="{FBCD485C-49F7-B349-860E-9BD2BFB17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666661" y="3255946"/>
            <a:ext cx="1679065" cy="167906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68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>
          <a:xfrm>
            <a:off x="3335627" y="2459863"/>
            <a:ext cx="5035639" cy="327123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76948" y="4095480"/>
            <a:ext cx="13586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036416" y="4095479"/>
            <a:ext cx="13586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609600" y="539623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Prostate-specific antigen measurement: A Black Box?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D45568-F134-054B-AB85-EA1DBA682FCD}"/>
              </a:ext>
            </a:extLst>
          </p:cNvPr>
          <p:cNvGraphicFramePr>
            <a:graphicFrameLocks noGrp="1"/>
          </p:cNvGraphicFramePr>
          <p:nvPr/>
        </p:nvGraphicFramePr>
        <p:xfrm>
          <a:off x="9395095" y="3683998"/>
          <a:ext cx="2105739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PSA Level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7170" name="Picture 2" descr="Image result for blood sample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 bwMode="auto">
          <a:xfrm>
            <a:off x="737626" y="3180386"/>
            <a:ext cx="1287302" cy="183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918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DA74-9C2C-FE40-B9F2-3E1A1AC4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Saliency maps for example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3853-23D2-BC4F-920D-1BB0041E31A9}"/>
              </a:ext>
            </a:extLst>
          </p:cNvPr>
          <p:cNvSpPr txBox="1"/>
          <p:nvPr/>
        </p:nvSpPr>
        <p:spPr>
          <a:xfrm>
            <a:off x="8516984" y="1639285"/>
            <a:ext cx="297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Saliency maps show gradients for each pixel with respect to the CNN’s loss function. Darker pixels represent those with more influence.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75B09-475B-AF41-90D2-DA74203C3D18}"/>
              </a:ext>
            </a:extLst>
          </p:cNvPr>
          <p:cNvSpPr txBox="1"/>
          <p:nvPr/>
        </p:nvSpPr>
        <p:spPr>
          <a:xfrm>
            <a:off x="8516984" y="4058194"/>
            <a:ext cx="297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Q: How much does this visualization help us understand the model?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9F997-13D9-9A44-81D2-442CACAC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20" y="1639285"/>
            <a:ext cx="7525602" cy="39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29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D181-78CC-524A-B22C-1D2969DC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/ Augmentation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B594D-38BB-F74E-A7B6-CB39D96ED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the details matter…</a:t>
            </a:r>
          </a:p>
        </p:txBody>
      </p:sp>
    </p:spTree>
    <p:extLst>
      <p:ext uri="{BB962C8B-B14F-4D97-AF65-F5344CB8AC3E}">
        <p14:creationId xmlns:p14="http://schemas.microsoft.com/office/powerpoint/2010/main" val="39364301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 know this one, it’s a goose!</a:t>
            </a:r>
          </a:p>
        </p:txBody>
      </p:sp>
      <p:pic>
        <p:nvPicPr>
          <p:cNvPr id="2050" name="Picture 2" descr="Funny Animal Photos: Goose Step">
            <a:extLst>
              <a:ext uri="{FF2B5EF4-FFF2-40B4-BE49-F238E27FC236}">
                <a16:creationId xmlns:a16="http://schemas.microsoft.com/office/drawing/2014/main" id="{FDA962CF-4D10-8946-B711-F660E68D9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10" y="1690688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589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CA8A-E039-F54D-9B0B-E348FC6A1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9389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To identify cancerous cells, first learn to identify cells and their components.</a:t>
            </a:r>
          </a:p>
        </p:txBody>
      </p:sp>
      <p:pic>
        <p:nvPicPr>
          <p:cNvPr id="1032" name="Picture 8" descr="Characteristics of Cancer Cells">
            <a:extLst>
              <a:ext uri="{FF2B5EF4-FFF2-40B4-BE49-F238E27FC236}">
                <a16:creationId xmlns:a16="http://schemas.microsoft.com/office/drawing/2014/main" id="{641267B6-367C-DE42-877D-0E6759AD4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495" y="1325563"/>
            <a:ext cx="8151007" cy="535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264636-5F45-5249-8D66-B8100F0A527E}"/>
              </a:ext>
            </a:extLst>
          </p:cNvPr>
          <p:cNvSpPr txBox="1"/>
          <p:nvPr/>
        </p:nvSpPr>
        <p:spPr>
          <a:xfrm>
            <a:off x="3045724" y="6540111"/>
            <a:ext cx="61005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</a:t>
            </a:r>
            <a:r>
              <a:rPr lang="en-US" sz="1200" dirty="0" err="1"/>
              <a:t>sphweb.bumc.bu.edu</a:t>
            </a:r>
            <a:r>
              <a:rPr lang="en-US" sz="1200" dirty="0"/>
              <a:t>/</a:t>
            </a:r>
            <a:r>
              <a:rPr lang="en-US" sz="1200" dirty="0" err="1"/>
              <a:t>otlt</a:t>
            </a:r>
            <a:r>
              <a:rPr lang="en-US" sz="1200" dirty="0"/>
              <a:t>/mph-modules/</a:t>
            </a:r>
            <a:r>
              <a:rPr lang="en-US" sz="1200" dirty="0" err="1"/>
              <a:t>ph</a:t>
            </a:r>
            <a:r>
              <a:rPr lang="en-US" sz="1200" dirty="0"/>
              <a:t>/ph709_cancer/ph709_cancer7.html</a:t>
            </a:r>
          </a:p>
        </p:txBody>
      </p:sp>
    </p:spTree>
    <p:extLst>
      <p:ext uri="{BB962C8B-B14F-4D97-AF65-F5344CB8AC3E}">
        <p14:creationId xmlns:p14="http://schemas.microsoft.com/office/powerpoint/2010/main" val="2735733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 have no idea what this is.</a:t>
            </a:r>
          </a:p>
        </p:txBody>
      </p:sp>
      <p:pic>
        <p:nvPicPr>
          <p:cNvPr id="3" name="Picture 2" descr="Funny Animal Photos: Goose Step">
            <a:extLst>
              <a:ext uri="{FF2B5EF4-FFF2-40B4-BE49-F238E27FC236}">
                <a16:creationId xmlns:a16="http://schemas.microsoft.com/office/drawing/2014/main" id="{C6B9C190-F4F9-5C43-A543-6022A87A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06609" y="1608802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127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I’ve never seen anything like it in my life.</a:t>
            </a:r>
          </a:p>
        </p:txBody>
      </p:sp>
      <p:pic>
        <p:nvPicPr>
          <p:cNvPr id="3" name="Picture 2" descr="Funny Animal Photos: Goose Step">
            <a:extLst>
              <a:ext uri="{FF2B5EF4-FFF2-40B4-BE49-F238E27FC236}">
                <a16:creationId xmlns:a16="http://schemas.microsoft.com/office/drawing/2014/main" id="{C6B9C190-F4F9-5C43-A543-6022A87A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06609" y="1608802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968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 don’t see anything.</a:t>
            </a:r>
          </a:p>
        </p:txBody>
      </p:sp>
      <p:pic>
        <p:nvPicPr>
          <p:cNvPr id="3" name="Picture 2" descr="Funny Animal Photos: Goose Step">
            <a:extLst>
              <a:ext uri="{FF2B5EF4-FFF2-40B4-BE49-F238E27FC236}">
                <a16:creationId xmlns:a16="http://schemas.microsoft.com/office/drawing/2014/main" id="{C6B9C190-F4F9-5C43-A543-6022A87A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09" y="1608802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69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I’m certain this is a space shuttle.</a:t>
            </a:r>
          </a:p>
        </p:txBody>
      </p:sp>
      <p:pic>
        <p:nvPicPr>
          <p:cNvPr id="2050" name="Picture 2" descr="Funny Animal Photos: Goose Step">
            <a:extLst>
              <a:ext uri="{FF2B5EF4-FFF2-40B4-BE49-F238E27FC236}">
                <a16:creationId xmlns:a16="http://schemas.microsoft.com/office/drawing/2014/main" id="{FDA962CF-4D10-8946-B711-F660E68D9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1" t="11524" r="25931" b="38407"/>
          <a:stretch/>
        </p:blipFill>
        <p:spPr bwMode="auto">
          <a:xfrm>
            <a:off x="4478740" y="1600998"/>
            <a:ext cx="3234520" cy="489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916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8837-F7A8-364E-AFF3-6D70EEEF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Augment your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16BA-A918-5F49-A3A2-605AD0998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details depend on the application.</a:t>
            </a:r>
          </a:p>
        </p:txBody>
      </p:sp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E5E7E9EC-497B-A144-9885-F018E841A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6755642" y="3019331"/>
            <a:ext cx="2715903" cy="271590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78265018-1666-F044-A9D1-68D1DBF58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81" y="2938686"/>
            <a:ext cx="3595550" cy="281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30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Medical Image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Skin Cancer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81B52-1A1F-E74A-917C-B62E0AAE7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505" y="281623"/>
            <a:ext cx="5415886" cy="28974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79617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3081-8B6A-AF47-A085-17EB7355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67" y="435680"/>
            <a:ext cx="12192000" cy="1143000"/>
          </a:xfrm>
        </p:spPr>
        <p:txBody>
          <a:bodyPr>
            <a:noAutofit/>
          </a:bodyPr>
          <a:lstStyle/>
          <a:p>
            <a:r>
              <a:rPr lang="en-US" sz="4800" dirty="0"/>
              <a:t>A Classification Task:</a:t>
            </a:r>
            <a:br>
              <a:rPr lang="en-US" sz="4800" dirty="0"/>
            </a:br>
            <a:r>
              <a:rPr lang="en-US" sz="4400" dirty="0"/>
              <a:t>predict the label associated with each image</a:t>
            </a:r>
            <a:endParaRPr lang="en-US" sz="4800" dirty="0"/>
          </a:p>
        </p:txBody>
      </p:sp>
      <p:pic>
        <p:nvPicPr>
          <p:cNvPr id="3073" name="Picture 1" descr="page8image382623008">
            <a:extLst>
              <a:ext uri="{FF2B5EF4-FFF2-40B4-BE49-F238E27FC236}">
                <a16:creationId xmlns:a16="http://schemas.microsoft.com/office/drawing/2014/main" id="{9A6C68C6-62F7-E949-8DEE-16766CA93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8"/>
          <a:stretch/>
        </p:blipFill>
        <p:spPr bwMode="auto">
          <a:xfrm>
            <a:off x="2639868" y="2731656"/>
            <a:ext cx="6934200" cy="28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23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lbow Connector 7"/>
          <p:cNvCxnSpPr/>
          <p:nvPr/>
        </p:nvCxnSpPr>
        <p:spPr>
          <a:xfrm rot="16200000" flipH="1">
            <a:off x="153346" y="3470393"/>
            <a:ext cx="726620" cy="286336"/>
          </a:xfrm>
          <a:prstGeom prst="bentConnector3">
            <a:avLst>
              <a:gd name="adj1" fmla="val 996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2B3081-8B6A-AF47-A085-17EB7355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" y="8727"/>
            <a:ext cx="12192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Take a model trained on naturalistic images...</a:t>
            </a:r>
          </a:p>
        </p:txBody>
      </p:sp>
      <p:pic>
        <p:nvPicPr>
          <p:cNvPr id="5124" name="Picture 4" descr="Image result for inception v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2"/>
          <a:stretch/>
        </p:blipFill>
        <p:spPr bwMode="auto">
          <a:xfrm>
            <a:off x="659822" y="2468170"/>
            <a:ext cx="10894292" cy="38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l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4" y="1245503"/>
            <a:ext cx="2058965" cy="20589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7" name="Elbow Connector 16"/>
          <p:cNvCxnSpPr/>
          <p:nvPr/>
        </p:nvCxnSpPr>
        <p:spPr>
          <a:xfrm rot="16200000" flipH="1">
            <a:off x="10932622" y="4583336"/>
            <a:ext cx="1393619" cy="180688"/>
          </a:xfrm>
          <a:prstGeom prst="bentConnector3">
            <a:avLst>
              <a:gd name="adj1" fmla="val 102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DD45568-F134-054B-AB85-EA1DBA682FCD}"/>
              </a:ext>
            </a:extLst>
          </p:cNvPr>
          <p:cNvGraphicFramePr>
            <a:graphicFrameLocks noGrp="1"/>
          </p:cNvGraphicFramePr>
          <p:nvPr/>
        </p:nvGraphicFramePr>
        <p:xfrm>
          <a:off x="11102365" y="5422649"/>
          <a:ext cx="828237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3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Lily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35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lbow Connector 7"/>
          <p:cNvCxnSpPr/>
          <p:nvPr/>
        </p:nvCxnSpPr>
        <p:spPr>
          <a:xfrm rot="16200000" flipH="1">
            <a:off x="153346" y="3470393"/>
            <a:ext cx="726620" cy="286336"/>
          </a:xfrm>
          <a:prstGeom prst="bentConnector3">
            <a:avLst>
              <a:gd name="adj1" fmla="val 996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2B3081-8B6A-AF47-A085-17EB7355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" y="-680"/>
            <a:ext cx="12192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…and repurpose it to evaluate medical images</a:t>
            </a:r>
          </a:p>
        </p:txBody>
      </p:sp>
      <p:pic>
        <p:nvPicPr>
          <p:cNvPr id="5124" name="Picture 4" descr="Image result for inception v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2"/>
          <a:stretch/>
        </p:blipFill>
        <p:spPr bwMode="auto">
          <a:xfrm>
            <a:off x="659822" y="2468170"/>
            <a:ext cx="10894292" cy="38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/>
          <p:nvPr/>
        </p:nvCxnSpPr>
        <p:spPr>
          <a:xfrm rot="16200000" flipH="1">
            <a:off x="10932622" y="4583336"/>
            <a:ext cx="1393619" cy="180688"/>
          </a:xfrm>
          <a:prstGeom prst="bentConnector3">
            <a:avLst>
              <a:gd name="adj1" fmla="val 102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DD45568-F134-054B-AB85-EA1DBA682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824811"/>
              </p:ext>
            </p:extLst>
          </p:nvPr>
        </p:nvGraphicFramePr>
        <p:xfrm>
          <a:off x="10224655" y="5422649"/>
          <a:ext cx="1705947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4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Melanoma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10" name="Picture 2" descr="Figure 2">
            <a:extLst>
              <a:ext uri="{FF2B5EF4-FFF2-40B4-BE49-F238E27FC236}">
                <a16:creationId xmlns:a16="http://schemas.microsoft.com/office/drawing/2014/main" id="{6070F925-F6CB-0342-830C-2E601B8C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283334" y="1508032"/>
            <a:ext cx="1606245" cy="160624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92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Repurposing 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en-US" u="sng" dirty="0"/>
              <a:t>Step 1</a:t>
            </a:r>
            <a:r>
              <a:rPr lang="en-US" dirty="0"/>
              <a:t>: Modify the </a:t>
            </a:r>
            <a:r>
              <a:rPr lang="en-US" b="1" dirty="0"/>
              <a:t>architecture</a:t>
            </a:r>
          </a:p>
          <a:p>
            <a:endParaRPr lang="en-US" dirty="0"/>
          </a:p>
          <a:p>
            <a:r>
              <a:rPr lang="en-US" u="sng" dirty="0"/>
              <a:t>Step 2</a:t>
            </a:r>
            <a:r>
              <a:rPr lang="en-US" dirty="0"/>
              <a:t>: Fine-tune the </a:t>
            </a:r>
            <a:r>
              <a:rPr lang="en-US" b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512679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17669</TotalTime>
  <Words>2084</Words>
  <Application>Microsoft Macintosh PowerPoint</Application>
  <PresentationFormat>Widescreen</PresentationFormat>
  <Paragraphs>367</Paragraphs>
  <Slides>44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Courier New</vt:lpstr>
      <vt:lpstr>Helvetica</vt:lpstr>
      <vt:lpstr>Times New Roman</vt:lpstr>
      <vt:lpstr>2_Office Theme</vt:lpstr>
      <vt:lpstr>Medical Image Analysis with CNNs </vt:lpstr>
      <vt:lpstr>Overview</vt:lpstr>
      <vt:lpstr>PowerPoint Presentation</vt:lpstr>
      <vt:lpstr>To identify cancerous cells, first learn to identify cells and their components.</vt:lpstr>
      <vt:lpstr>Medical Image Classification</vt:lpstr>
      <vt:lpstr>A Classification Task: predict the label associated with each image</vt:lpstr>
      <vt:lpstr>Take a model trained on naturalistic images...</vt:lpstr>
      <vt:lpstr>…and repurpose it to evaluate medical images</vt:lpstr>
      <vt:lpstr>Repurposing our model</vt:lpstr>
      <vt:lpstr>PowerPoint Presentation</vt:lpstr>
      <vt:lpstr>Two-Class Predictions</vt:lpstr>
      <vt:lpstr>Two-Class Predictions</vt:lpstr>
      <vt:lpstr>PowerPoint Presentation</vt:lpstr>
      <vt:lpstr>Multi-Class Predictions</vt:lpstr>
      <vt:lpstr>Multi-Class Predictions</vt:lpstr>
      <vt:lpstr>PowerPoint Presentation</vt:lpstr>
      <vt:lpstr>Step 1: Modify the Architecture</vt:lpstr>
      <vt:lpstr>Step 1: Modify the Architecture</vt:lpstr>
      <vt:lpstr>Step 1: Modify the Architecture</vt:lpstr>
      <vt:lpstr>Step 2: fine-tune the parameters</vt:lpstr>
      <vt:lpstr>Why is pre-training a good idea?</vt:lpstr>
      <vt:lpstr>Pre-training, in brief</vt:lpstr>
      <vt:lpstr>Repurposing the Inception v3 CNN</vt:lpstr>
      <vt:lpstr>Inception v3 and many other models are freely available</vt:lpstr>
      <vt:lpstr>“Ground Truth” in Medicine</vt:lpstr>
      <vt:lpstr>Two Types of Labels, Two Rounds of Evaluation</vt:lpstr>
      <vt:lpstr>PowerPoint Presentation</vt:lpstr>
      <vt:lpstr>PowerPoint Presentation</vt:lpstr>
      <vt:lpstr>PowerPoint Presentation</vt:lpstr>
      <vt:lpstr>PowerPoint Presentation</vt:lpstr>
      <vt:lpstr>Classification Results</vt:lpstr>
      <vt:lpstr>PowerPoint Presentation</vt:lpstr>
      <vt:lpstr>Model Interpretation</vt:lpstr>
      <vt:lpstr>Two competing perspectives</vt:lpstr>
      <vt:lpstr>Machine Learning: A Black Box?</vt:lpstr>
      <vt:lpstr>Prostate-specific antigen measurement: A Black Box?</vt:lpstr>
      <vt:lpstr>Saliency maps for example images</vt:lpstr>
      <vt:lpstr>Data Preprocessing / Augmentation</vt:lpstr>
      <vt:lpstr>I know this one, it’s a goose!</vt:lpstr>
      <vt:lpstr>I have no idea what this is.</vt:lpstr>
      <vt:lpstr>I’ve never seen anything like it in my life.</vt:lpstr>
      <vt:lpstr>I don’t see anything.</vt:lpstr>
      <vt:lpstr>I’m certain this is a space shuttle.</vt:lpstr>
      <vt:lpstr>Solution: Augment your dataset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261</cp:revision>
  <cp:lastPrinted>2019-06-17T21:43:53Z</cp:lastPrinted>
  <dcterms:created xsi:type="dcterms:W3CDTF">2016-07-12T20:05:41Z</dcterms:created>
  <dcterms:modified xsi:type="dcterms:W3CDTF">2021-10-06T04:16:43Z</dcterms:modified>
</cp:coreProperties>
</file>